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256" r:id="rId2"/>
    <p:sldId id="257" r:id="rId3"/>
    <p:sldId id="327" r:id="rId4"/>
    <p:sldId id="328" r:id="rId5"/>
    <p:sldId id="329" r:id="rId6"/>
    <p:sldId id="330" r:id="rId7"/>
    <p:sldId id="331" r:id="rId8"/>
    <p:sldId id="274" r:id="rId9"/>
    <p:sldId id="275" r:id="rId10"/>
    <p:sldId id="276" r:id="rId11"/>
    <p:sldId id="277" r:id="rId12"/>
    <p:sldId id="278" r:id="rId13"/>
    <p:sldId id="282" r:id="rId14"/>
    <p:sldId id="279" r:id="rId15"/>
    <p:sldId id="280" r:id="rId16"/>
    <p:sldId id="281" r:id="rId17"/>
    <p:sldId id="283" r:id="rId18"/>
    <p:sldId id="284" r:id="rId19"/>
    <p:sldId id="285" r:id="rId20"/>
    <p:sldId id="286" r:id="rId21"/>
    <p:sldId id="287" r:id="rId22"/>
    <p:sldId id="291" r:id="rId23"/>
    <p:sldId id="290" r:id="rId24"/>
    <p:sldId id="289" r:id="rId25"/>
    <p:sldId id="288" r:id="rId26"/>
    <p:sldId id="292" r:id="rId27"/>
    <p:sldId id="293" r:id="rId28"/>
    <p:sldId id="294" r:id="rId29"/>
    <p:sldId id="295" r:id="rId30"/>
    <p:sldId id="296" r:id="rId31"/>
    <p:sldId id="297" r:id="rId32"/>
    <p:sldId id="298" r:id="rId33"/>
    <p:sldId id="299" r:id="rId34"/>
    <p:sldId id="300" r:id="rId35"/>
    <p:sldId id="301" r:id="rId36"/>
    <p:sldId id="302" r:id="rId37"/>
    <p:sldId id="305" r:id="rId38"/>
    <p:sldId id="303" r:id="rId39"/>
    <p:sldId id="307" r:id="rId40"/>
    <p:sldId id="308" r:id="rId41"/>
    <p:sldId id="261" r:id="rId42"/>
    <p:sldId id="262" r:id="rId43"/>
    <p:sldId id="263" r:id="rId44"/>
    <p:sldId id="310" r:id="rId45"/>
    <p:sldId id="264" r:id="rId46"/>
    <p:sldId id="265" r:id="rId47"/>
    <p:sldId id="267" r:id="rId48"/>
    <p:sldId id="306" r:id="rId49"/>
    <p:sldId id="270" r:id="rId50"/>
    <p:sldId id="271" r:id="rId51"/>
    <p:sldId id="272" r:id="rId52"/>
    <p:sldId id="312" r:id="rId53"/>
    <p:sldId id="313" r:id="rId54"/>
    <p:sldId id="314" r:id="rId55"/>
    <p:sldId id="315" r:id="rId56"/>
    <p:sldId id="316" r:id="rId57"/>
    <p:sldId id="317" r:id="rId58"/>
    <p:sldId id="318" r:id="rId59"/>
    <p:sldId id="319" r:id="rId60"/>
    <p:sldId id="320" r:id="rId61"/>
    <p:sldId id="321" r:id="rId62"/>
    <p:sldId id="322" r:id="rId63"/>
    <p:sldId id="323" r:id="rId64"/>
    <p:sldId id="324" r:id="rId65"/>
    <p:sldId id="325" r:id="rId66"/>
    <p:sldId id="326" r:id="rId67"/>
    <p:sldId id="311" r:id="rId68"/>
  </p:sldIdLst>
  <p:sldSz cx="9144000" cy="6858000" type="screen4x3"/>
  <p:notesSz cx="6761163"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F68323-19F7-4C61-9B90-49AA0B01B2DA}" v="36" dt="2024-05-22T08:21:03.0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794"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9837" cy="49712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29761" y="0"/>
            <a:ext cx="2929837" cy="497126"/>
          </a:xfrm>
          <a:prstGeom prst="rect">
            <a:avLst/>
          </a:prstGeom>
        </p:spPr>
        <p:txBody>
          <a:bodyPr vert="horz" lIns="91440" tIns="45720" rIns="91440" bIns="45720" rtlCol="0"/>
          <a:lstStyle>
            <a:lvl1pPr algn="r">
              <a:defRPr sz="1200"/>
            </a:lvl1pPr>
          </a:lstStyle>
          <a:p>
            <a:fld id="{F2385639-C59D-4C8F-88F1-A2B7980E7DCB}" type="datetimeFigureOut">
              <a:rPr lang="en-US" smtClean="0"/>
              <a:pPr/>
              <a:t>5/22/2024</a:t>
            </a:fld>
            <a:endParaRPr lang="en-US"/>
          </a:p>
        </p:txBody>
      </p:sp>
      <p:sp>
        <p:nvSpPr>
          <p:cNvPr id="4" name="Slide Image Placeholder 3"/>
          <p:cNvSpPr>
            <a:spLocks noGrp="1" noRot="1" noChangeAspect="1"/>
          </p:cNvSpPr>
          <p:nvPr>
            <p:ph type="sldImg" idx="2"/>
          </p:nvPr>
        </p:nvSpPr>
        <p:spPr>
          <a:xfrm>
            <a:off x="896938" y="746125"/>
            <a:ext cx="4967287" cy="3727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6117" y="4722694"/>
            <a:ext cx="5408930" cy="447413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3662"/>
            <a:ext cx="2929837" cy="49712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29761" y="9443662"/>
            <a:ext cx="2929837" cy="497126"/>
          </a:xfrm>
          <a:prstGeom prst="rect">
            <a:avLst/>
          </a:prstGeom>
        </p:spPr>
        <p:txBody>
          <a:bodyPr vert="horz" lIns="91440" tIns="45720" rIns="91440" bIns="45720" rtlCol="0" anchor="b"/>
          <a:lstStyle>
            <a:lvl1pPr algn="r">
              <a:defRPr sz="1200"/>
            </a:lvl1pPr>
          </a:lstStyle>
          <a:p>
            <a:fld id="{FE8B41F4-CA72-4C33-9878-2926CDCEE488}" type="slidenum">
              <a:rPr lang="en-US" smtClean="0"/>
              <a:pPr/>
              <a:t>‹#›</a:t>
            </a:fld>
            <a:endParaRPr lang="en-US"/>
          </a:p>
        </p:txBody>
      </p:sp>
    </p:spTree>
    <p:extLst>
      <p:ext uri="{BB962C8B-B14F-4D97-AF65-F5344CB8AC3E}">
        <p14:creationId xmlns:p14="http://schemas.microsoft.com/office/powerpoint/2010/main" val="225815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8B41F4-CA72-4C33-9878-2926CDCEE488}" type="slidenum">
              <a:rPr lang="en-US" smtClean="0"/>
              <a:pPr/>
              <a:t>10</a:t>
            </a:fld>
            <a:endParaRPr lang="en-US"/>
          </a:p>
        </p:txBody>
      </p:sp>
    </p:spTree>
    <p:extLst>
      <p:ext uri="{BB962C8B-B14F-4D97-AF65-F5344CB8AC3E}">
        <p14:creationId xmlns:p14="http://schemas.microsoft.com/office/powerpoint/2010/main" val="589195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58C14FA-11C3-429A-B6A5-CBAF36E0B53D}" type="datetime1">
              <a:rPr lang="en-US" smtClean="0"/>
              <a:pPr/>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0169AE-EAA4-4861-8157-74D56151B078}" type="slidenum">
              <a:rPr lang="en-US" smtClean="0"/>
              <a:pPr/>
              <a:t>‹#›</a:t>
            </a:fld>
            <a:endParaRPr lang="en-US"/>
          </a:p>
        </p:txBody>
      </p:sp>
    </p:spTree>
    <p:extLst>
      <p:ext uri="{BB962C8B-B14F-4D97-AF65-F5344CB8AC3E}">
        <p14:creationId xmlns:p14="http://schemas.microsoft.com/office/powerpoint/2010/main" val="655984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7D946D-21CE-4C27-AFE5-1030389FB2BD}" type="datetime1">
              <a:rPr lang="en-US" smtClean="0"/>
              <a:pPr/>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0169AE-EAA4-4861-8157-74D56151B078}" type="slidenum">
              <a:rPr lang="en-US" smtClean="0"/>
              <a:pPr/>
              <a:t>‹#›</a:t>
            </a:fld>
            <a:endParaRPr lang="en-US"/>
          </a:p>
        </p:txBody>
      </p:sp>
    </p:spTree>
    <p:extLst>
      <p:ext uri="{BB962C8B-B14F-4D97-AF65-F5344CB8AC3E}">
        <p14:creationId xmlns:p14="http://schemas.microsoft.com/office/powerpoint/2010/main" val="3360065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B20345-BD35-4ABD-8C0B-1B0B62827261}" type="datetime1">
              <a:rPr lang="en-US" smtClean="0"/>
              <a:pPr/>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0169AE-EAA4-4861-8157-74D56151B078}" type="slidenum">
              <a:rPr lang="en-US" smtClean="0"/>
              <a:pPr/>
              <a:t>‹#›</a:t>
            </a:fld>
            <a:endParaRPr lang="en-US"/>
          </a:p>
        </p:txBody>
      </p:sp>
    </p:spTree>
    <p:extLst>
      <p:ext uri="{BB962C8B-B14F-4D97-AF65-F5344CB8AC3E}">
        <p14:creationId xmlns:p14="http://schemas.microsoft.com/office/powerpoint/2010/main" val="3435969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FB2870-979B-4D8A-B162-1E13D1B2D0E9}" type="datetime1">
              <a:rPr lang="en-US" smtClean="0"/>
              <a:pPr/>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0169AE-EAA4-4861-8157-74D56151B078}" type="slidenum">
              <a:rPr lang="en-US" smtClean="0"/>
              <a:pPr/>
              <a:t>‹#›</a:t>
            </a:fld>
            <a:endParaRPr lang="en-US"/>
          </a:p>
        </p:txBody>
      </p:sp>
    </p:spTree>
    <p:extLst>
      <p:ext uri="{BB962C8B-B14F-4D97-AF65-F5344CB8AC3E}">
        <p14:creationId xmlns:p14="http://schemas.microsoft.com/office/powerpoint/2010/main" val="2224491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443AA4-1FE8-4822-A1B9-4C987A09EE95}" type="datetime1">
              <a:rPr lang="en-US" smtClean="0"/>
              <a:pPr/>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0169AE-EAA4-4861-8157-74D56151B078}" type="slidenum">
              <a:rPr lang="en-US" smtClean="0"/>
              <a:pPr/>
              <a:t>‹#›</a:t>
            </a:fld>
            <a:endParaRPr lang="en-US"/>
          </a:p>
        </p:txBody>
      </p:sp>
    </p:spTree>
    <p:extLst>
      <p:ext uri="{BB962C8B-B14F-4D97-AF65-F5344CB8AC3E}">
        <p14:creationId xmlns:p14="http://schemas.microsoft.com/office/powerpoint/2010/main" val="3236059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16DD98C-FC7D-44D9-B7BE-DD5F432E70AC}" type="datetime1">
              <a:rPr lang="en-US" smtClean="0"/>
              <a:pPr/>
              <a:t>5/22/2024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0169AE-EAA4-4861-8157-74D56151B078}" type="slidenum">
              <a:rPr lang="en-US" smtClean="0"/>
              <a:pPr/>
              <a:t>‹#›</a:t>
            </a:fld>
            <a:endParaRPr lang="en-US"/>
          </a:p>
        </p:txBody>
      </p:sp>
    </p:spTree>
    <p:extLst>
      <p:ext uri="{BB962C8B-B14F-4D97-AF65-F5344CB8AC3E}">
        <p14:creationId xmlns:p14="http://schemas.microsoft.com/office/powerpoint/2010/main" val="4189215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A6B5796-F0B0-48E1-8DE4-EC53E8A30CD7}" type="datetime1">
              <a:rPr lang="en-US" smtClean="0"/>
              <a:pPr/>
              <a:t>5/22/2024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0169AE-EAA4-4861-8157-74D56151B078}" type="slidenum">
              <a:rPr lang="en-US" smtClean="0"/>
              <a:pPr/>
              <a:t>‹#›</a:t>
            </a:fld>
            <a:endParaRPr lang="en-US"/>
          </a:p>
        </p:txBody>
      </p:sp>
    </p:spTree>
    <p:extLst>
      <p:ext uri="{BB962C8B-B14F-4D97-AF65-F5344CB8AC3E}">
        <p14:creationId xmlns:p14="http://schemas.microsoft.com/office/powerpoint/2010/main" val="2757085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B2BD75D-3CEF-4D47-B8BD-E427CBCCAC2C}" type="datetime1">
              <a:rPr lang="en-US" smtClean="0"/>
              <a:pPr/>
              <a:t>5/22/2024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0169AE-EAA4-4861-8157-74D56151B078}" type="slidenum">
              <a:rPr lang="en-US" smtClean="0"/>
              <a:pPr/>
              <a:t>‹#›</a:t>
            </a:fld>
            <a:endParaRPr lang="en-US"/>
          </a:p>
        </p:txBody>
      </p:sp>
    </p:spTree>
    <p:extLst>
      <p:ext uri="{BB962C8B-B14F-4D97-AF65-F5344CB8AC3E}">
        <p14:creationId xmlns:p14="http://schemas.microsoft.com/office/powerpoint/2010/main" val="2360045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B63D05-C321-4A4E-92AD-4C0D89752FCC}" type="datetime1">
              <a:rPr lang="en-US" smtClean="0"/>
              <a:pPr/>
              <a:t>5/22/2024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0169AE-EAA4-4861-8157-74D56151B078}" type="slidenum">
              <a:rPr lang="en-US" smtClean="0"/>
              <a:pPr/>
              <a:t>‹#›</a:t>
            </a:fld>
            <a:endParaRPr lang="en-US"/>
          </a:p>
        </p:txBody>
      </p:sp>
    </p:spTree>
    <p:extLst>
      <p:ext uri="{BB962C8B-B14F-4D97-AF65-F5344CB8AC3E}">
        <p14:creationId xmlns:p14="http://schemas.microsoft.com/office/powerpoint/2010/main" val="3824225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588456-310D-4F24-9999-996EE6F21684}" type="datetime1">
              <a:rPr lang="en-US" smtClean="0"/>
              <a:pPr/>
              <a:t>5/22/2024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0169AE-EAA4-4861-8157-74D56151B078}" type="slidenum">
              <a:rPr lang="en-US" smtClean="0"/>
              <a:pPr/>
              <a:t>‹#›</a:t>
            </a:fld>
            <a:endParaRPr lang="en-US"/>
          </a:p>
        </p:txBody>
      </p:sp>
    </p:spTree>
    <p:extLst>
      <p:ext uri="{BB962C8B-B14F-4D97-AF65-F5344CB8AC3E}">
        <p14:creationId xmlns:p14="http://schemas.microsoft.com/office/powerpoint/2010/main" val="2451969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1A3C1E0-69E6-4B13-B105-0E011B8B537D}" type="datetime1">
              <a:rPr lang="en-US" smtClean="0"/>
              <a:pPr/>
              <a:t>5/22/2024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0169AE-EAA4-4861-8157-74D56151B078}" type="slidenum">
              <a:rPr lang="en-US" smtClean="0"/>
              <a:pPr/>
              <a:t>‹#›</a:t>
            </a:fld>
            <a:endParaRPr lang="en-US"/>
          </a:p>
        </p:txBody>
      </p:sp>
    </p:spTree>
    <p:extLst>
      <p:ext uri="{BB962C8B-B14F-4D97-AF65-F5344CB8AC3E}">
        <p14:creationId xmlns:p14="http://schemas.microsoft.com/office/powerpoint/2010/main" val="3592036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F3E8CC-E415-43B8-969B-CE883285944E}" type="datetime1">
              <a:rPr lang="en-US" smtClean="0"/>
              <a:pPr/>
              <a:t>5/22/2024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0169AE-EAA4-4861-8157-74D56151B078}" type="slidenum">
              <a:rPr lang="en-US" smtClean="0"/>
              <a:pPr/>
              <a:t>‹#›</a:t>
            </a:fld>
            <a:endParaRPr lang="en-US"/>
          </a:p>
        </p:txBody>
      </p:sp>
    </p:spTree>
    <p:extLst>
      <p:ext uri="{BB962C8B-B14F-4D97-AF65-F5344CB8AC3E}">
        <p14:creationId xmlns:p14="http://schemas.microsoft.com/office/powerpoint/2010/main" val="315596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hyperlink" Target="http://www.pkmodi.com/"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16632"/>
            <a:ext cx="8928992" cy="6624736"/>
          </a:xfrm>
        </p:spPr>
        <p:style>
          <a:lnRef idx="2">
            <a:schemeClr val="accent1"/>
          </a:lnRef>
          <a:fillRef idx="1">
            <a:schemeClr val="lt1"/>
          </a:fillRef>
          <a:effectRef idx="0">
            <a:schemeClr val="accent1"/>
          </a:effectRef>
          <a:fontRef idx="minor">
            <a:schemeClr val="dk1"/>
          </a:fontRef>
        </p:style>
        <p:txBody>
          <a:bodyPr>
            <a:normAutofit/>
          </a:bodyPr>
          <a:lstStyle/>
          <a:p>
            <a:pPr>
              <a:lnSpc>
                <a:spcPct val="150000"/>
              </a:lnSpc>
            </a:pPr>
            <a:br>
              <a:rPr lang="en-US" sz="3200" b="0" i="0" u="none" strike="noStrike" dirty="0">
                <a:solidFill>
                  <a:srgbClr val="000000"/>
                </a:solidFill>
                <a:effectLst/>
                <a:highlight>
                  <a:srgbClr val="FFD966"/>
                </a:highlight>
                <a:latin typeface="Times New Roman" panose="02020603050405020304" pitchFamily="18" charset="0"/>
              </a:rPr>
            </a:br>
            <a:r>
              <a:rPr lang="en-US" sz="2000" b="1" i="0" u="none" strike="noStrike" spc="300" dirty="0">
                <a:solidFill>
                  <a:srgbClr val="000000"/>
                </a:solidFill>
                <a:effectLst/>
              </a:rPr>
              <a:t>Taxation of Royalties and Fees for Technical Services including TDS under Section 195</a:t>
            </a:r>
            <a:r>
              <a:rPr lang="en-US" sz="4800" b="1" spc="300" dirty="0"/>
              <a:t> </a:t>
            </a:r>
            <a:endParaRPr lang="en-US" sz="6600" b="1" spc="300" dirty="0"/>
          </a:p>
        </p:txBody>
      </p:sp>
      <p:sp>
        <p:nvSpPr>
          <p:cNvPr id="4" name="Rectangle 3"/>
          <p:cNvSpPr/>
          <p:nvPr/>
        </p:nvSpPr>
        <p:spPr>
          <a:xfrm>
            <a:off x="304800" y="457200"/>
            <a:ext cx="8458200"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0" strike="noStrike" dirty="0">
                <a:solidFill>
                  <a:srgbClr val="000000"/>
                </a:solidFill>
                <a:effectLst/>
                <a:latin typeface="Arial" panose="020B0604020202020204" pitchFamily="34" charset="0"/>
              </a:rPr>
              <a:t>DIRECT TAX HOME REFRESHER COURSE - 5</a:t>
            </a:r>
            <a:r>
              <a:rPr lang="en-US" sz="5400" dirty="0"/>
              <a:t> </a:t>
            </a:r>
            <a:endParaRPr lang="en-US" sz="4800" b="1" dirty="0"/>
          </a:p>
        </p:txBody>
      </p:sp>
      <p:sp>
        <p:nvSpPr>
          <p:cNvPr id="7" name="Rounded Rectangle 6"/>
          <p:cNvSpPr/>
          <p:nvPr/>
        </p:nvSpPr>
        <p:spPr>
          <a:xfrm>
            <a:off x="179512" y="6093296"/>
            <a:ext cx="8784976" cy="50405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sz="1100" b="1" dirty="0">
                <a:solidFill>
                  <a:srgbClr val="000000"/>
                </a:solidFill>
                <a:latin typeface="Arial" panose="020B0604020202020204" pitchFamily="34" charset="0"/>
              </a:rPr>
              <a:t>CA Pradip K Modi                                                                                                          </a:t>
            </a:r>
            <a:r>
              <a:rPr lang="en-US" sz="1100" b="1" i="0" strike="noStrike" dirty="0">
                <a:solidFill>
                  <a:srgbClr val="000000"/>
                </a:solidFill>
                <a:effectLst/>
                <a:latin typeface="Arial" panose="020B0604020202020204" pitchFamily="34" charset="0"/>
              </a:rPr>
              <a:t>                                                                22/05/2024</a:t>
            </a:r>
            <a:endParaRPr lang="en-US" b="1" dirty="0">
              <a:solidFill>
                <a:srgbClr val="002060"/>
              </a:solidFill>
            </a:endParaRPr>
          </a:p>
        </p:txBody>
      </p:sp>
      <p:sp>
        <p:nvSpPr>
          <p:cNvPr id="8" name="Slide Number Placeholder 7"/>
          <p:cNvSpPr>
            <a:spLocks noGrp="1"/>
          </p:cNvSpPr>
          <p:nvPr>
            <p:ph type="sldNum" sz="quarter" idx="12"/>
          </p:nvPr>
        </p:nvSpPr>
        <p:spPr/>
        <p:txBody>
          <a:bodyPr/>
          <a:lstStyle/>
          <a:p>
            <a:fld id="{7F0169AE-EAA4-4861-8157-74D56151B078}" type="slidenum">
              <a:rPr lang="en-US" smtClean="0"/>
              <a:pPr/>
              <a:t>1</a:t>
            </a:fld>
            <a:endParaRPr lang="en-US"/>
          </a:p>
        </p:txBody>
      </p:sp>
    </p:spTree>
    <p:extLst>
      <p:ext uri="{BB962C8B-B14F-4D97-AF65-F5344CB8AC3E}">
        <p14:creationId xmlns:p14="http://schemas.microsoft.com/office/powerpoint/2010/main" val="24394371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16632"/>
            <a:ext cx="8928992" cy="6624736"/>
          </a:xfrm>
        </p:spPr>
        <p:style>
          <a:lnRef idx="2">
            <a:schemeClr val="accent1"/>
          </a:lnRef>
          <a:fillRef idx="1">
            <a:schemeClr val="lt1"/>
          </a:fillRef>
          <a:effectRef idx="0">
            <a:schemeClr val="accent1"/>
          </a:effectRef>
          <a:fontRef idx="minor">
            <a:schemeClr val="dk1"/>
          </a:fontRef>
        </p:style>
        <p:txBody>
          <a:bodyPr anchor="t"/>
          <a:lstStyle/>
          <a:p>
            <a:pPr algn="just"/>
            <a:endParaRPr lang="en-US" dirty="0">
              <a:ln>
                <a:solidFill>
                  <a:schemeClr val="bg1"/>
                </a:solidFill>
              </a:ln>
            </a:endParaRPr>
          </a:p>
        </p:txBody>
      </p:sp>
      <p:sp>
        <p:nvSpPr>
          <p:cNvPr id="4" name="Rectangle 3"/>
          <p:cNvSpPr/>
          <p:nvPr/>
        </p:nvSpPr>
        <p:spPr>
          <a:xfrm>
            <a:off x="194752" y="260648"/>
            <a:ext cx="8784976" cy="6495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i="0" u="none" strike="noStrike" spc="300" dirty="0">
                <a:solidFill>
                  <a:schemeClr val="bg1"/>
                </a:solidFill>
                <a:effectLst/>
                <a:latin typeface="Arial Narrow" panose="020B0606020202030204" pitchFamily="34" charset="0"/>
              </a:rPr>
              <a:t>Taxation of Royalties and Fees for Technical Services including TDS under Section 195-I T ACT </a:t>
            </a:r>
            <a:endParaRPr lang="en-US" sz="2000" b="1" dirty="0">
              <a:solidFill>
                <a:schemeClr val="bg1"/>
              </a:solidFill>
              <a:latin typeface="Arial Narrow" panose="020B0606020202030204" pitchFamily="34" charset="0"/>
            </a:endParaRPr>
          </a:p>
        </p:txBody>
      </p:sp>
      <p:sp>
        <p:nvSpPr>
          <p:cNvPr id="7" name="Rounded Rectangle 6"/>
          <p:cNvSpPr/>
          <p:nvPr/>
        </p:nvSpPr>
        <p:spPr>
          <a:xfrm>
            <a:off x="179512" y="6093296"/>
            <a:ext cx="8784976" cy="50405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b="1" dirty="0">
                <a:solidFill>
                  <a:srgbClr val="002060"/>
                </a:solidFill>
              </a:rPr>
              <a:t>CA </a:t>
            </a:r>
            <a:r>
              <a:rPr lang="en-US" b="1" dirty="0" err="1">
                <a:solidFill>
                  <a:srgbClr val="002060"/>
                </a:solidFill>
              </a:rPr>
              <a:t>Pradip</a:t>
            </a:r>
            <a:r>
              <a:rPr lang="en-US" b="1" dirty="0">
                <a:solidFill>
                  <a:srgbClr val="002060"/>
                </a:solidFill>
              </a:rPr>
              <a:t> K. Modi</a:t>
            </a:r>
          </a:p>
        </p:txBody>
      </p:sp>
      <p:sp>
        <p:nvSpPr>
          <p:cNvPr id="3" name="Slide Number Placeholder 2"/>
          <p:cNvSpPr>
            <a:spLocks noGrp="1"/>
          </p:cNvSpPr>
          <p:nvPr>
            <p:ph type="sldNum" sz="quarter" idx="12"/>
          </p:nvPr>
        </p:nvSpPr>
        <p:spPr>
          <a:xfrm>
            <a:off x="8460432" y="6165304"/>
            <a:ext cx="360040" cy="365125"/>
          </a:xfrm>
        </p:spPr>
        <p:txBody>
          <a:bodyPr/>
          <a:lstStyle/>
          <a:p>
            <a:fld id="{7F0169AE-EAA4-4861-8157-74D56151B078}" type="slidenum">
              <a:rPr lang="en-US" sz="2000" b="1" smtClean="0">
                <a:solidFill>
                  <a:srgbClr val="002060"/>
                </a:solidFill>
              </a:rPr>
              <a:pPr/>
              <a:t>10</a:t>
            </a:fld>
            <a:endParaRPr lang="en-US" sz="2000" b="1" dirty="0">
              <a:solidFill>
                <a:srgbClr val="002060"/>
              </a:solidFill>
            </a:endParaRPr>
          </a:p>
        </p:txBody>
      </p:sp>
      <p:sp>
        <p:nvSpPr>
          <p:cNvPr id="5" name="TextBox 4"/>
          <p:cNvSpPr txBox="1"/>
          <p:nvPr/>
        </p:nvSpPr>
        <p:spPr>
          <a:xfrm>
            <a:off x="302764" y="1006600"/>
            <a:ext cx="8517708" cy="4801314"/>
          </a:xfrm>
          <a:prstGeom prst="rect">
            <a:avLst/>
          </a:prstGeom>
          <a:noFill/>
        </p:spPr>
        <p:txBody>
          <a:bodyPr wrap="square" rtlCol="0">
            <a:spAutoFit/>
          </a:bodyPr>
          <a:lstStyle/>
          <a:p>
            <a:pPr marL="342900" indent="-342900" algn="just">
              <a:buFont typeface="Arial" panose="020B0604020202020204" pitchFamily="34" charset="0"/>
              <a:buChar char="•"/>
              <a:tabLst>
                <a:tab pos="1608138" algn="l"/>
              </a:tabLst>
            </a:pPr>
            <a:r>
              <a:rPr lang="en-US" sz="1400" b="1" dirty="0">
                <a:latin typeface="Times New Roman" panose="02020603050405020304" pitchFamily="18" charset="0"/>
                <a:cs typeface="Times New Roman" panose="02020603050405020304" pitchFamily="18" charset="0"/>
              </a:rPr>
              <a:t>Chapter II (Section 4 -9B)</a:t>
            </a:r>
          </a:p>
          <a:p>
            <a:pPr marL="342900" indent="-342900" algn="just">
              <a:buFont typeface="Wingdings" panose="05000000000000000000" pitchFamily="2" charset="2"/>
              <a:buChar char="Ø"/>
              <a:tabLst>
                <a:tab pos="1608138" algn="l"/>
              </a:tabLst>
            </a:pPr>
            <a:r>
              <a:rPr lang="en-US" sz="1400" b="1" dirty="0">
                <a:latin typeface="Times New Roman" panose="02020603050405020304" pitchFamily="18" charset="0"/>
                <a:cs typeface="Times New Roman" panose="02020603050405020304" pitchFamily="18" charset="0"/>
              </a:rPr>
              <a:t>Section 9</a:t>
            </a:r>
          </a:p>
          <a:p>
            <a:pPr marL="342900" indent="-342900" algn="just">
              <a:buFont typeface="Wingdings" panose="05000000000000000000" pitchFamily="2" charset="2"/>
              <a:buChar char="Ø"/>
              <a:tabLst>
                <a:tab pos="1608138" algn="l"/>
              </a:tabLst>
            </a:pPr>
            <a:endParaRPr lang="en-US" b="1"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tabLst>
                <a:tab pos="1608138" algn="l"/>
              </a:tabLst>
            </a:pPr>
            <a:endParaRPr lang="en-US" b="1"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tabLst>
                <a:tab pos="1608138" algn="l"/>
              </a:tabLst>
            </a:pPr>
            <a:endParaRPr lang="en-US" b="1" dirty="0">
              <a:latin typeface="Times New Roman" panose="02020603050405020304" pitchFamily="18" charset="0"/>
              <a:cs typeface="Times New Roman" panose="02020603050405020304" pitchFamily="18" charset="0"/>
            </a:endParaRPr>
          </a:p>
          <a:p>
            <a:pPr algn="just">
              <a:tabLst>
                <a:tab pos="1608138" algn="l"/>
              </a:tabLst>
            </a:pPr>
            <a:endParaRPr lang="en-US" sz="2400" b="1" dirty="0">
              <a:latin typeface="Times New Roman" panose="02020603050405020304" pitchFamily="18" charset="0"/>
              <a:cs typeface="Times New Roman" panose="02020603050405020304" pitchFamily="18" charset="0"/>
            </a:endParaRPr>
          </a:p>
          <a:p>
            <a:pPr algn="just">
              <a:tabLst>
                <a:tab pos="1608138" algn="l"/>
              </a:tabLst>
            </a:pPr>
            <a:endParaRPr lang="en-US" sz="2400" b="1" dirty="0">
              <a:latin typeface="Times New Roman" panose="02020603050405020304" pitchFamily="18" charset="0"/>
              <a:cs typeface="Times New Roman" panose="02020603050405020304" pitchFamily="18" charset="0"/>
            </a:endParaRPr>
          </a:p>
          <a:p>
            <a:pPr algn="just">
              <a:tabLst>
                <a:tab pos="1608138" algn="l"/>
              </a:tabLst>
            </a:pPr>
            <a:endParaRPr lang="en-US" sz="2400" b="1" dirty="0">
              <a:latin typeface="Times New Roman" panose="02020603050405020304" pitchFamily="18" charset="0"/>
              <a:cs typeface="Times New Roman" panose="02020603050405020304" pitchFamily="18" charset="0"/>
            </a:endParaRPr>
          </a:p>
          <a:p>
            <a:pPr algn="just">
              <a:tabLst>
                <a:tab pos="1608138" algn="l"/>
              </a:tabLst>
            </a:pPr>
            <a:endParaRPr lang="en-US" sz="2400" b="1" dirty="0">
              <a:latin typeface="Times New Roman" panose="02020603050405020304" pitchFamily="18" charset="0"/>
              <a:cs typeface="Times New Roman" panose="02020603050405020304" pitchFamily="18" charset="0"/>
            </a:endParaRPr>
          </a:p>
          <a:p>
            <a:pPr algn="just">
              <a:tabLst>
                <a:tab pos="1608138" algn="l"/>
              </a:tabLst>
            </a:pPr>
            <a:endParaRPr lang="en-US" sz="2400" b="1" dirty="0">
              <a:latin typeface="Times New Roman" panose="02020603050405020304" pitchFamily="18" charset="0"/>
              <a:cs typeface="Times New Roman" panose="02020603050405020304" pitchFamily="18" charset="0"/>
            </a:endParaRPr>
          </a:p>
          <a:p>
            <a:pPr algn="just">
              <a:tabLst>
                <a:tab pos="1608138" algn="l"/>
              </a:tabLst>
            </a:pPr>
            <a:endParaRPr lang="en-US" sz="2400" b="1" dirty="0">
              <a:latin typeface="Times New Roman" panose="02020603050405020304" pitchFamily="18" charset="0"/>
              <a:cs typeface="Times New Roman" panose="02020603050405020304" pitchFamily="18" charset="0"/>
            </a:endParaRPr>
          </a:p>
          <a:p>
            <a:pPr algn="just">
              <a:tabLst>
                <a:tab pos="1608138" algn="l"/>
              </a:tabLst>
            </a:pPr>
            <a:endParaRPr lang="en-US" sz="2400" b="1" dirty="0">
              <a:latin typeface="Times New Roman" panose="02020603050405020304" pitchFamily="18" charset="0"/>
              <a:cs typeface="Times New Roman" panose="02020603050405020304" pitchFamily="18" charset="0"/>
            </a:endParaRPr>
          </a:p>
          <a:p>
            <a:pPr algn="just">
              <a:tabLst>
                <a:tab pos="1608138" algn="l"/>
              </a:tabLst>
            </a:pPr>
            <a:endParaRPr lang="en-US" sz="2400" b="1" dirty="0">
              <a:latin typeface="Times New Roman" panose="02020603050405020304" pitchFamily="18" charset="0"/>
              <a:cs typeface="Times New Roman" panose="02020603050405020304" pitchFamily="18" charset="0"/>
            </a:endParaRPr>
          </a:p>
          <a:p>
            <a:pPr algn="just">
              <a:tabLst>
                <a:tab pos="1608138" algn="l"/>
              </a:tabLst>
            </a:pPr>
            <a:endParaRPr lang="en-US" sz="2400" b="1" dirty="0"/>
          </a:p>
        </p:txBody>
      </p:sp>
      <p:pic>
        <p:nvPicPr>
          <p:cNvPr id="9" name="Picture 8">
            <a:extLst>
              <a:ext uri="{FF2B5EF4-FFF2-40B4-BE49-F238E27FC236}">
                <a16:creationId xmlns:a16="http://schemas.microsoft.com/office/drawing/2014/main" id="{2F46D609-2914-F7F6-AF7D-4EBE11B9D65C}"/>
              </a:ext>
            </a:extLst>
          </p:cNvPr>
          <p:cNvPicPr>
            <a:picLocks noChangeAspect="1"/>
          </p:cNvPicPr>
          <p:nvPr/>
        </p:nvPicPr>
        <p:blipFill>
          <a:blip r:embed="rId3"/>
          <a:stretch>
            <a:fillRect/>
          </a:stretch>
        </p:blipFill>
        <p:spPr>
          <a:xfrm>
            <a:off x="838200" y="1524000"/>
            <a:ext cx="7238999" cy="4133850"/>
          </a:xfrm>
          <a:prstGeom prst="rect">
            <a:avLst/>
          </a:prstGeom>
        </p:spPr>
      </p:pic>
    </p:spTree>
    <p:extLst>
      <p:ext uri="{BB962C8B-B14F-4D97-AF65-F5344CB8AC3E}">
        <p14:creationId xmlns:p14="http://schemas.microsoft.com/office/powerpoint/2010/main" val="187786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16632"/>
            <a:ext cx="8928992" cy="6624736"/>
          </a:xfrm>
        </p:spPr>
        <p:style>
          <a:lnRef idx="2">
            <a:schemeClr val="accent1"/>
          </a:lnRef>
          <a:fillRef idx="1">
            <a:schemeClr val="lt1"/>
          </a:fillRef>
          <a:effectRef idx="0">
            <a:schemeClr val="accent1"/>
          </a:effectRef>
          <a:fontRef idx="minor">
            <a:schemeClr val="dk1"/>
          </a:fontRef>
        </p:style>
        <p:txBody>
          <a:bodyPr anchor="t"/>
          <a:lstStyle/>
          <a:p>
            <a:pPr algn="just"/>
            <a:endParaRPr lang="en-US" dirty="0">
              <a:ln>
                <a:solidFill>
                  <a:schemeClr val="bg1"/>
                </a:solidFill>
              </a:ln>
            </a:endParaRPr>
          </a:p>
        </p:txBody>
      </p:sp>
      <p:sp>
        <p:nvSpPr>
          <p:cNvPr id="4" name="Rectangle 3"/>
          <p:cNvSpPr/>
          <p:nvPr/>
        </p:nvSpPr>
        <p:spPr>
          <a:xfrm>
            <a:off x="194752" y="260648"/>
            <a:ext cx="8784976" cy="6495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i="0" u="none" strike="noStrike" spc="300" dirty="0">
                <a:solidFill>
                  <a:schemeClr val="bg1"/>
                </a:solidFill>
                <a:effectLst/>
                <a:latin typeface="Arial Narrow" panose="020B0606020202030204" pitchFamily="34" charset="0"/>
              </a:rPr>
              <a:t>Taxation of Royalties and Fees for Technical Services including TDS under Section 195-I T ACT </a:t>
            </a:r>
            <a:endParaRPr lang="en-US" sz="2000" b="1" dirty="0">
              <a:solidFill>
                <a:schemeClr val="bg1"/>
              </a:solidFill>
              <a:latin typeface="Arial Narrow" panose="020B0606020202030204" pitchFamily="34" charset="0"/>
            </a:endParaRPr>
          </a:p>
        </p:txBody>
      </p:sp>
      <p:sp>
        <p:nvSpPr>
          <p:cNvPr id="7" name="Rounded Rectangle 6"/>
          <p:cNvSpPr/>
          <p:nvPr/>
        </p:nvSpPr>
        <p:spPr>
          <a:xfrm>
            <a:off x="179512" y="6093296"/>
            <a:ext cx="8784976" cy="50405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b="1" dirty="0">
                <a:solidFill>
                  <a:srgbClr val="002060"/>
                </a:solidFill>
              </a:rPr>
              <a:t>CA </a:t>
            </a:r>
            <a:r>
              <a:rPr lang="en-US" b="1" dirty="0" err="1">
                <a:solidFill>
                  <a:srgbClr val="002060"/>
                </a:solidFill>
              </a:rPr>
              <a:t>Pradip</a:t>
            </a:r>
            <a:r>
              <a:rPr lang="en-US" b="1" dirty="0">
                <a:solidFill>
                  <a:srgbClr val="002060"/>
                </a:solidFill>
              </a:rPr>
              <a:t> K. Modi</a:t>
            </a:r>
          </a:p>
        </p:txBody>
      </p:sp>
      <p:sp>
        <p:nvSpPr>
          <p:cNvPr id="3" name="Slide Number Placeholder 2"/>
          <p:cNvSpPr>
            <a:spLocks noGrp="1"/>
          </p:cNvSpPr>
          <p:nvPr>
            <p:ph type="sldNum" sz="quarter" idx="12"/>
          </p:nvPr>
        </p:nvSpPr>
        <p:spPr>
          <a:xfrm>
            <a:off x="8460432" y="6165304"/>
            <a:ext cx="360040" cy="365125"/>
          </a:xfrm>
        </p:spPr>
        <p:txBody>
          <a:bodyPr/>
          <a:lstStyle/>
          <a:p>
            <a:fld id="{7F0169AE-EAA4-4861-8157-74D56151B078}" type="slidenum">
              <a:rPr lang="en-US" sz="2000" b="1" smtClean="0">
                <a:solidFill>
                  <a:srgbClr val="002060"/>
                </a:solidFill>
              </a:rPr>
              <a:pPr/>
              <a:t>11</a:t>
            </a:fld>
            <a:endParaRPr lang="en-US" sz="2000" b="1" dirty="0">
              <a:solidFill>
                <a:srgbClr val="002060"/>
              </a:solidFill>
            </a:endParaRPr>
          </a:p>
        </p:txBody>
      </p:sp>
      <p:sp>
        <p:nvSpPr>
          <p:cNvPr id="5" name="TextBox 4"/>
          <p:cNvSpPr txBox="1"/>
          <p:nvPr/>
        </p:nvSpPr>
        <p:spPr>
          <a:xfrm>
            <a:off x="302764" y="1006600"/>
            <a:ext cx="8517708" cy="4801314"/>
          </a:xfrm>
          <a:prstGeom prst="rect">
            <a:avLst/>
          </a:prstGeom>
          <a:noFill/>
        </p:spPr>
        <p:txBody>
          <a:bodyPr wrap="square" rtlCol="0">
            <a:spAutoFit/>
          </a:bodyPr>
          <a:lstStyle/>
          <a:p>
            <a:pPr marL="342900" indent="-342900" algn="just">
              <a:buFont typeface="Arial" panose="020B0604020202020204" pitchFamily="34" charset="0"/>
              <a:buChar char="•"/>
              <a:tabLst>
                <a:tab pos="1608138" algn="l"/>
              </a:tabLst>
            </a:pPr>
            <a:r>
              <a:rPr lang="en-US" sz="1400" b="1" dirty="0">
                <a:latin typeface="Times New Roman" panose="02020603050405020304" pitchFamily="18" charset="0"/>
                <a:cs typeface="Times New Roman" panose="02020603050405020304" pitchFamily="18" charset="0"/>
              </a:rPr>
              <a:t>Chapter II (Section 4 -9B)</a:t>
            </a:r>
          </a:p>
          <a:p>
            <a:pPr marL="342900" indent="-342900" algn="just">
              <a:buFont typeface="Wingdings" panose="05000000000000000000" pitchFamily="2" charset="2"/>
              <a:buChar char="Ø"/>
              <a:tabLst>
                <a:tab pos="1608138" algn="l"/>
              </a:tabLst>
            </a:pPr>
            <a:r>
              <a:rPr lang="en-US" sz="1400" b="1" dirty="0">
                <a:latin typeface="Times New Roman" panose="02020603050405020304" pitchFamily="18" charset="0"/>
                <a:cs typeface="Times New Roman" panose="02020603050405020304" pitchFamily="18" charset="0"/>
              </a:rPr>
              <a:t>Section 9</a:t>
            </a:r>
          </a:p>
          <a:p>
            <a:pPr marL="342900" indent="-342900" algn="just">
              <a:buFont typeface="Wingdings" panose="05000000000000000000" pitchFamily="2" charset="2"/>
              <a:buChar char="Ø"/>
              <a:tabLst>
                <a:tab pos="1608138" algn="l"/>
              </a:tabLst>
            </a:pPr>
            <a:endParaRPr lang="en-US" b="1"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tabLst>
                <a:tab pos="1608138" algn="l"/>
              </a:tabLst>
            </a:pPr>
            <a:endParaRPr lang="en-US" b="1"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tabLst>
                <a:tab pos="1608138" algn="l"/>
              </a:tabLst>
            </a:pPr>
            <a:endParaRPr lang="en-US" b="1" dirty="0">
              <a:latin typeface="Times New Roman" panose="02020603050405020304" pitchFamily="18" charset="0"/>
              <a:cs typeface="Times New Roman" panose="02020603050405020304" pitchFamily="18" charset="0"/>
            </a:endParaRPr>
          </a:p>
          <a:p>
            <a:pPr algn="just">
              <a:tabLst>
                <a:tab pos="1608138" algn="l"/>
              </a:tabLst>
            </a:pPr>
            <a:endParaRPr lang="en-US" sz="2400" b="1" dirty="0">
              <a:latin typeface="Times New Roman" panose="02020603050405020304" pitchFamily="18" charset="0"/>
              <a:cs typeface="Times New Roman" panose="02020603050405020304" pitchFamily="18" charset="0"/>
            </a:endParaRPr>
          </a:p>
          <a:p>
            <a:pPr algn="just">
              <a:tabLst>
                <a:tab pos="1608138" algn="l"/>
              </a:tabLst>
            </a:pPr>
            <a:endParaRPr lang="en-US" sz="2400" b="1" dirty="0">
              <a:latin typeface="Times New Roman" panose="02020603050405020304" pitchFamily="18" charset="0"/>
              <a:cs typeface="Times New Roman" panose="02020603050405020304" pitchFamily="18" charset="0"/>
            </a:endParaRPr>
          </a:p>
          <a:p>
            <a:pPr algn="just">
              <a:tabLst>
                <a:tab pos="1608138" algn="l"/>
              </a:tabLst>
            </a:pPr>
            <a:endParaRPr lang="en-US" sz="2400" b="1" dirty="0">
              <a:latin typeface="Times New Roman" panose="02020603050405020304" pitchFamily="18" charset="0"/>
              <a:cs typeface="Times New Roman" panose="02020603050405020304" pitchFamily="18" charset="0"/>
            </a:endParaRPr>
          </a:p>
          <a:p>
            <a:pPr algn="just">
              <a:tabLst>
                <a:tab pos="1608138" algn="l"/>
              </a:tabLst>
            </a:pPr>
            <a:endParaRPr lang="en-US" sz="2400" b="1" dirty="0">
              <a:latin typeface="Times New Roman" panose="02020603050405020304" pitchFamily="18" charset="0"/>
              <a:cs typeface="Times New Roman" panose="02020603050405020304" pitchFamily="18" charset="0"/>
            </a:endParaRPr>
          </a:p>
          <a:p>
            <a:pPr algn="just">
              <a:tabLst>
                <a:tab pos="1608138" algn="l"/>
              </a:tabLst>
            </a:pPr>
            <a:endParaRPr lang="en-US" sz="2400" b="1" dirty="0">
              <a:latin typeface="Times New Roman" panose="02020603050405020304" pitchFamily="18" charset="0"/>
              <a:cs typeface="Times New Roman" panose="02020603050405020304" pitchFamily="18" charset="0"/>
            </a:endParaRPr>
          </a:p>
          <a:p>
            <a:pPr algn="just">
              <a:tabLst>
                <a:tab pos="1608138" algn="l"/>
              </a:tabLst>
            </a:pPr>
            <a:endParaRPr lang="en-US" sz="2400" b="1" dirty="0">
              <a:latin typeface="Times New Roman" panose="02020603050405020304" pitchFamily="18" charset="0"/>
              <a:cs typeface="Times New Roman" panose="02020603050405020304" pitchFamily="18" charset="0"/>
            </a:endParaRPr>
          </a:p>
          <a:p>
            <a:pPr algn="just">
              <a:tabLst>
                <a:tab pos="1608138" algn="l"/>
              </a:tabLst>
            </a:pPr>
            <a:endParaRPr lang="en-US" sz="2400" b="1" dirty="0">
              <a:latin typeface="Times New Roman" panose="02020603050405020304" pitchFamily="18" charset="0"/>
              <a:cs typeface="Times New Roman" panose="02020603050405020304" pitchFamily="18" charset="0"/>
            </a:endParaRPr>
          </a:p>
          <a:p>
            <a:pPr algn="just">
              <a:tabLst>
                <a:tab pos="1608138" algn="l"/>
              </a:tabLst>
            </a:pPr>
            <a:endParaRPr lang="en-US" sz="2400" b="1" dirty="0">
              <a:latin typeface="Times New Roman" panose="02020603050405020304" pitchFamily="18" charset="0"/>
              <a:cs typeface="Times New Roman" panose="02020603050405020304" pitchFamily="18" charset="0"/>
            </a:endParaRPr>
          </a:p>
          <a:p>
            <a:pPr algn="just">
              <a:tabLst>
                <a:tab pos="1608138" algn="l"/>
              </a:tabLst>
            </a:pPr>
            <a:endParaRPr lang="en-US" sz="2400" b="1" dirty="0"/>
          </a:p>
        </p:txBody>
      </p:sp>
      <p:pic>
        <p:nvPicPr>
          <p:cNvPr id="8" name="Picture 7">
            <a:extLst>
              <a:ext uri="{FF2B5EF4-FFF2-40B4-BE49-F238E27FC236}">
                <a16:creationId xmlns:a16="http://schemas.microsoft.com/office/drawing/2014/main" id="{E6F97D53-A344-9D40-C7CB-3C4345983826}"/>
              </a:ext>
            </a:extLst>
          </p:cNvPr>
          <p:cNvPicPr>
            <a:picLocks noChangeAspect="1"/>
          </p:cNvPicPr>
          <p:nvPr/>
        </p:nvPicPr>
        <p:blipFill>
          <a:blip r:embed="rId2"/>
          <a:stretch>
            <a:fillRect/>
          </a:stretch>
        </p:blipFill>
        <p:spPr>
          <a:xfrm>
            <a:off x="838200" y="1528762"/>
            <a:ext cx="7443282" cy="4375544"/>
          </a:xfrm>
          <a:prstGeom prst="rect">
            <a:avLst/>
          </a:prstGeom>
        </p:spPr>
      </p:pic>
    </p:spTree>
    <p:extLst>
      <p:ext uri="{BB962C8B-B14F-4D97-AF65-F5344CB8AC3E}">
        <p14:creationId xmlns:p14="http://schemas.microsoft.com/office/powerpoint/2010/main" val="3468151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16632"/>
            <a:ext cx="8928992" cy="6624736"/>
          </a:xfrm>
        </p:spPr>
        <p:style>
          <a:lnRef idx="2">
            <a:schemeClr val="accent1"/>
          </a:lnRef>
          <a:fillRef idx="1">
            <a:schemeClr val="lt1"/>
          </a:fillRef>
          <a:effectRef idx="0">
            <a:schemeClr val="accent1"/>
          </a:effectRef>
          <a:fontRef idx="minor">
            <a:schemeClr val="dk1"/>
          </a:fontRef>
        </p:style>
        <p:txBody>
          <a:bodyPr anchor="t"/>
          <a:lstStyle/>
          <a:p>
            <a:pPr algn="just"/>
            <a:endParaRPr lang="en-US" dirty="0">
              <a:ln>
                <a:solidFill>
                  <a:schemeClr val="bg1"/>
                </a:solidFill>
              </a:ln>
            </a:endParaRPr>
          </a:p>
        </p:txBody>
      </p:sp>
      <p:sp>
        <p:nvSpPr>
          <p:cNvPr id="4" name="Rectangle 3"/>
          <p:cNvSpPr/>
          <p:nvPr/>
        </p:nvSpPr>
        <p:spPr>
          <a:xfrm>
            <a:off x="194752" y="260648"/>
            <a:ext cx="8784976" cy="6495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i="0" u="none" strike="noStrike" spc="300" dirty="0">
                <a:solidFill>
                  <a:schemeClr val="bg1"/>
                </a:solidFill>
                <a:effectLst/>
                <a:latin typeface="Arial Narrow" panose="020B0606020202030204" pitchFamily="34" charset="0"/>
              </a:rPr>
              <a:t>Taxation of Royalties and Fees for Technical Services including TDS under Section 195-I T ACT </a:t>
            </a:r>
            <a:endParaRPr lang="en-US" sz="2000" b="1" dirty="0">
              <a:solidFill>
                <a:schemeClr val="bg1"/>
              </a:solidFill>
              <a:latin typeface="Arial Narrow" panose="020B0606020202030204" pitchFamily="34" charset="0"/>
            </a:endParaRPr>
          </a:p>
        </p:txBody>
      </p:sp>
      <p:sp>
        <p:nvSpPr>
          <p:cNvPr id="7" name="Rounded Rectangle 6"/>
          <p:cNvSpPr/>
          <p:nvPr/>
        </p:nvSpPr>
        <p:spPr>
          <a:xfrm>
            <a:off x="179512" y="6093296"/>
            <a:ext cx="8784976" cy="50405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b="1" dirty="0">
                <a:solidFill>
                  <a:srgbClr val="002060"/>
                </a:solidFill>
              </a:rPr>
              <a:t>CA </a:t>
            </a:r>
            <a:r>
              <a:rPr lang="en-US" b="1" dirty="0" err="1">
                <a:solidFill>
                  <a:srgbClr val="002060"/>
                </a:solidFill>
              </a:rPr>
              <a:t>Pradip</a:t>
            </a:r>
            <a:r>
              <a:rPr lang="en-US" b="1" dirty="0">
                <a:solidFill>
                  <a:srgbClr val="002060"/>
                </a:solidFill>
              </a:rPr>
              <a:t> K. Modi</a:t>
            </a:r>
          </a:p>
        </p:txBody>
      </p:sp>
      <p:sp>
        <p:nvSpPr>
          <p:cNvPr id="3" name="Slide Number Placeholder 2"/>
          <p:cNvSpPr>
            <a:spLocks noGrp="1"/>
          </p:cNvSpPr>
          <p:nvPr>
            <p:ph type="sldNum" sz="quarter" idx="12"/>
          </p:nvPr>
        </p:nvSpPr>
        <p:spPr>
          <a:xfrm>
            <a:off x="8460432" y="6165304"/>
            <a:ext cx="360040" cy="365125"/>
          </a:xfrm>
        </p:spPr>
        <p:txBody>
          <a:bodyPr/>
          <a:lstStyle/>
          <a:p>
            <a:fld id="{7F0169AE-EAA4-4861-8157-74D56151B078}" type="slidenum">
              <a:rPr lang="en-US" sz="2000" b="1" smtClean="0">
                <a:solidFill>
                  <a:srgbClr val="002060"/>
                </a:solidFill>
              </a:rPr>
              <a:pPr/>
              <a:t>12</a:t>
            </a:fld>
            <a:endParaRPr lang="en-US" sz="2000" b="1" dirty="0">
              <a:solidFill>
                <a:srgbClr val="002060"/>
              </a:solidFill>
            </a:endParaRPr>
          </a:p>
        </p:txBody>
      </p:sp>
      <p:sp>
        <p:nvSpPr>
          <p:cNvPr id="5" name="TextBox 4"/>
          <p:cNvSpPr txBox="1"/>
          <p:nvPr/>
        </p:nvSpPr>
        <p:spPr>
          <a:xfrm>
            <a:off x="302764" y="1006600"/>
            <a:ext cx="8517708" cy="4801314"/>
          </a:xfrm>
          <a:prstGeom prst="rect">
            <a:avLst/>
          </a:prstGeom>
          <a:noFill/>
        </p:spPr>
        <p:txBody>
          <a:bodyPr wrap="square" rtlCol="0">
            <a:spAutoFit/>
          </a:bodyPr>
          <a:lstStyle/>
          <a:p>
            <a:pPr marL="342900" indent="-342900" algn="just">
              <a:buFont typeface="Arial" panose="020B0604020202020204" pitchFamily="34" charset="0"/>
              <a:buChar char="•"/>
              <a:tabLst>
                <a:tab pos="1608138" algn="l"/>
              </a:tabLst>
            </a:pPr>
            <a:r>
              <a:rPr lang="en-US" sz="1400" b="1" dirty="0">
                <a:latin typeface="Times New Roman" panose="02020603050405020304" pitchFamily="18" charset="0"/>
                <a:cs typeface="Times New Roman" panose="02020603050405020304" pitchFamily="18" charset="0"/>
              </a:rPr>
              <a:t>Chapter II (Section 4 -9B)</a:t>
            </a:r>
          </a:p>
          <a:p>
            <a:pPr marL="342900" indent="-342900" algn="just">
              <a:buFont typeface="Wingdings" panose="05000000000000000000" pitchFamily="2" charset="2"/>
              <a:buChar char="Ø"/>
              <a:tabLst>
                <a:tab pos="1608138" algn="l"/>
              </a:tabLst>
            </a:pPr>
            <a:r>
              <a:rPr lang="en-US" sz="1400" b="1" dirty="0">
                <a:latin typeface="Times New Roman" panose="02020603050405020304" pitchFamily="18" charset="0"/>
                <a:cs typeface="Times New Roman" panose="02020603050405020304" pitchFamily="18" charset="0"/>
              </a:rPr>
              <a:t>Section 9</a:t>
            </a:r>
          </a:p>
          <a:p>
            <a:pPr marL="342900" indent="-342900" algn="just">
              <a:buFont typeface="Wingdings" panose="05000000000000000000" pitchFamily="2" charset="2"/>
              <a:buChar char="Ø"/>
              <a:tabLst>
                <a:tab pos="1608138" algn="l"/>
              </a:tabLst>
            </a:pPr>
            <a:endParaRPr lang="en-US" b="1"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tabLst>
                <a:tab pos="1608138" algn="l"/>
              </a:tabLst>
            </a:pPr>
            <a:endParaRPr lang="en-US" b="1"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tabLst>
                <a:tab pos="1608138" algn="l"/>
              </a:tabLst>
            </a:pPr>
            <a:endParaRPr lang="en-US" b="1" dirty="0">
              <a:latin typeface="Times New Roman" panose="02020603050405020304" pitchFamily="18" charset="0"/>
              <a:cs typeface="Times New Roman" panose="02020603050405020304" pitchFamily="18" charset="0"/>
            </a:endParaRPr>
          </a:p>
          <a:p>
            <a:pPr algn="just">
              <a:tabLst>
                <a:tab pos="1608138" algn="l"/>
              </a:tabLst>
            </a:pPr>
            <a:endParaRPr lang="en-US" sz="2400" b="1" dirty="0">
              <a:latin typeface="Times New Roman" panose="02020603050405020304" pitchFamily="18" charset="0"/>
              <a:cs typeface="Times New Roman" panose="02020603050405020304" pitchFamily="18" charset="0"/>
            </a:endParaRPr>
          </a:p>
          <a:p>
            <a:pPr algn="just">
              <a:tabLst>
                <a:tab pos="1608138" algn="l"/>
              </a:tabLst>
            </a:pPr>
            <a:endParaRPr lang="en-US" sz="2400" b="1" dirty="0">
              <a:latin typeface="Times New Roman" panose="02020603050405020304" pitchFamily="18" charset="0"/>
              <a:cs typeface="Times New Roman" panose="02020603050405020304" pitchFamily="18" charset="0"/>
            </a:endParaRPr>
          </a:p>
          <a:p>
            <a:pPr algn="just">
              <a:tabLst>
                <a:tab pos="1608138" algn="l"/>
              </a:tabLst>
            </a:pPr>
            <a:endParaRPr lang="en-US" sz="2400" b="1" dirty="0">
              <a:latin typeface="Times New Roman" panose="02020603050405020304" pitchFamily="18" charset="0"/>
              <a:cs typeface="Times New Roman" panose="02020603050405020304" pitchFamily="18" charset="0"/>
            </a:endParaRPr>
          </a:p>
          <a:p>
            <a:pPr algn="just">
              <a:tabLst>
                <a:tab pos="1608138" algn="l"/>
              </a:tabLst>
            </a:pPr>
            <a:endParaRPr lang="en-US" sz="2400" b="1" dirty="0">
              <a:latin typeface="Times New Roman" panose="02020603050405020304" pitchFamily="18" charset="0"/>
              <a:cs typeface="Times New Roman" panose="02020603050405020304" pitchFamily="18" charset="0"/>
            </a:endParaRPr>
          </a:p>
          <a:p>
            <a:pPr algn="just">
              <a:tabLst>
                <a:tab pos="1608138" algn="l"/>
              </a:tabLst>
            </a:pPr>
            <a:endParaRPr lang="en-US" sz="2400" b="1" dirty="0">
              <a:latin typeface="Times New Roman" panose="02020603050405020304" pitchFamily="18" charset="0"/>
              <a:cs typeface="Times New Roman" panose="02020603050405020304" pitchFamily="18" charset="0"/>
            </a:endParaRPr>
          </a:p>
          <a:p>
            <a:pPr algn="just">
              <a:tabLst>
                <a:tab pos="1608138" algn="l"/>
              </a:tabLst>
            </a:pPr>
            <a:endParaRPr lang="en-US" sz="2400" b="1" dirty="0">
              <a:latin typeface="Times New Roman" panose="02020603050405020304" pitchFamily="18" charset="0"/>
              <a:cs typeface="Times New Roman" panose="02020603050405020304" pitchFamily="18" charset="0"/>
            </a:endParaRPr>
          </a:p>
          <a:p>
            <a:pPr algn="just">
              <a:tabLst>
                <a:tab pos="1608138" algn="l"/>
              </a:tabLst>
            </a:pPr>
            <a:endParaRPr lang="en-US" sz="2400" b="1" dirty="0">
              <a:latin typeface="Times New Roman" panose="02020603050405020304" pitchFamily="18" charset="0"/>
              <a:cs typeface="Times New Roman" panose="02020603050405020304" pitchFamily="18" charset="0"/>
            </a:endParaRPr>
          </a:p>
          <a:p>
            <a:pPr algn="just">
              <a:tabLst>
                <a:tab pos="1608138" algn="l"/>
              </a:tabLst>
            </a:pPr>
            <a:endParaRPr lang="en-US" sz="2400" b="1" dirty="0">
              <a:latin typeface="Times New Roman" panose="02020603050405020304" pitchFamily="18" charset="0"/>
              <a:cs typeface="Times New Roman" panose="02020603050405020304" pitchFamily="18" charset="0"/>
            </a:endParaRPr>
          </a:p>
          <a:p>
            <a:pPr algn="just">
              <a:tabLst>
                <a:tab pos="1608138" algn="l"/>
              </a:tabLst>
            </a:pPr>
            <a:endParaRPr lang="en-US" sz="2400" b="1" dirty="0"/>
          </a:p>
        </p:txBody>
      </p:sp>
      <p:pic>
        <p:nvPicPr>
          <p:cNvPr id="11" name="Picture 10">
            <a:extLst>
              <a:ext uri="{FF2B5EF4-FFF2-40B4-BE49-F238E27FC236}">
                <a16:creationId xmlns:a16="http://schemas.microsoft.com/office/drawing/2014/main" id="{D2570594-814E-CE47-DA9D-0AE08A7B696A}"/>
              </a:ext>
            </a:extLst>
          </p:cNvPr>
          <p:cNvPicPr>
            <a:picLocks noChangeAspect="1"/>
          </p:cNvPicPr>
          <p:nvPr/>
        </p:nvPicPr>
        <p:blipFill rotWithShape="1">
          <a:blip r:embed="rId2"/>
          <a:srcRect t="2083" b="50000"/>
          <a:stretch/>
        </p:blipFill>
        <p:spPr>
          <a:xfrm>
            <a:off x="609600" y="1905000"/>
            <a:ext cx="7391400" cy="3657600"/>
          </a:xfrm>
          <a:prstGeom prst="rect">
            <a:avLst/>
          </a:prstGeom>
        </p:spPr>
      </p:pic>
    </p:spTree>
    <p:extLst>
      <p:ext uri="{BB962C8B-B14F-4D97-AF65-F5344CB8AC3E}">
        <p14:creationId xmlns:p14="http://schemas.microsoft.com/office/powerpoint/2010/main" val="3795556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16632"/>
            <a:ext cx="8928992" cy="6624736"/>
          </a:xfrm>
        </p:spPr>
        <p:style>
          <a:lnRef idx="2">
            <a:schemeClr val="accent1"/>
          </a:lnRef>
          <a:fillRef idx="1">
            <a:schemeClr val="lt1"/>
          </a:fillRef>
          <a:effectRef idx="0">
            <a:schemeClr val="accent1"/>
          </a:effectRef>
          <a:fontRef idx="minor">
            <a:schemeClr val="dk1"/>
          </a:fontRef>
        </p:style>
        <p:txBody>
          <a:bodyPr anchor="t"/>
          <a:lstStyle/>
          <a:p>
            <a:pPr algn="just"/>
            <a:endParaRPr lang="en-US" dirty="0">
              <a:ln>
                <a:solidFill>
                  <a:schemeClr val="bg1"/>
                </a:solidFill>
              </a:ln>
            </a:endParaRPr>
          </a:p>
        </p:txBody>
      </p:sp>
      <p:sp>
        <p:nvSpPr>
          <p:cNvPr id="4" name="Rectangle 3"/>
          <p:cNvSpPr/>
          <p:nvPr/>
        </p:nvSpPr>
        <p:spPr>
          <a:xfrm>
            <a:off x="194752" y="260648"/>
            <a:ext cx="8784976" cy="6495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i="0" u="none" strike="noStrike" spc="300" dirty="0">
                <a:solidFill>
                  <a:schemeClr val="bg1"/>
                </a:solidFill>
                <a:effectLst/>
                <a:latin typeface="Arial Narrow" panose="020B0606020202030204" pitchFamily="34" charset="0"/>
              </a:rPr>
              <a:t>Taxation of Royalties and Fees for Technical Services including TDS under Section 195-I T ACT </a:t>
            </a:r>
            <a:endParaRPr lang="en-US" sz="2000" b="1" dirty="0">
              <a:solidFill>
                <a:schemeClr val="bg1"/>
              </a:solidFill>
              <a:latin typeface="Arial Narrow" panose="020B0606020202030204" pitchFamily="34" charset="0"/>
            </a:endParaRPr>
          </a:p>
        </p:txBody>
      </p:sp>
      <p:sp>
        <p:nvSpPr>
          <p:cNvPr id="7" name="Rounded Rectangle 6"/>
          <p:cNvSpPr/>
          <p:nvPr/>
        </p:nvSpPr>
        <p:spPr>
          <a:xfrm>
            <a:off x="179512" y="6093296"/>
            <a:ext cx="8784976" cy="50405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b="1" dirty="0">
                <a:solidFill>
                  <a:srgbClr val="002060"/>
                </a:solidFill>
              </a:rPr>
              <a:t>CA </a:t>
            </a:r>
            <a:r>
              <a:rPr lang="en-US" b="1" dirty="0" err="1">
                <a:solidFill>
                  <a:srgbClr val="002060"/>
                </a:solidFill>
              </a:rPr>
              <a:t>Pradip</a:t>
            </a:r>
            <a:r>
              <a:rPr lang="en-US" b="1" dirty="0">
                <a:solidFill>
                  <a:srgbClr val="002060"/>
                </a:solidFill>
              </a:rPr>
              <a:t> K. Modi</a:t>
            </a:r>
          </a:p>
        </p:txBody>
      </p:sp>
      <p:sp>
        <p:nvSpPr>
          <p:cNvPr id="3" name="Slide Number Placeholder 2"/>
          <p:cNvSpPr>
            <a:spLocks noGrp="1"/>
          </p:cNvSpPr>
          <p:nvPr>
            <p:ph type="sldNum" sz="quarter" idx="12"/>
          </p:nvPr>
        </p:nvSpPr>
        <p:spPr>
          <a:xfrm>
            <a:off x="8460432" y="6165304"/>
            <a:ext cx="360040" cy="365125"/>
          </a:xfrm>
        </p:spPr>
        <p:txBody>
          <a:bodyPr/>
          <a:lstStyle/>
          <a:p>
            <a:fld id="{7F0169AE-EAA4-4861-8157-74D56151B078}" type="slidenum">
              <a:rPr lang="en-US" sz="2000" b="1" smtClean="0">
                <a:solidFill>
                  <a:srgbClr val="002060"/>
                </a:solidFill>
              </a:rPr>
              <a:pPr/>
              <a:t>13</a:t>
            </a:fld>
            <a:endParaRPr lang="en-US" sz="2000" b="1" dirty="0">
              <a:solidFill>
                <a:srgbClr val="002060"/>
              </a:solidFill>
            </a:endParaRPr>
          </a:p>
        </p:txBody>
      </p:sp>
      <p:sp>
        <p:nvSpPr>
          <p:cNvPr id="5" name="TextBox 4"/>
          <p:cNvSpPr txBox="1"/>
          <p:nvPr/>
        </p:nvSpPr>
        <p:spPr>
          <a:xfrm>
            <a:off x="302764" y="1006600"/>
            <a:ext cx="8517708" cy="4801314"/>
          </a:xfrm>
          <a:prstGeom prst="rect">
            <a:avLst/>
          </a:prstGeom>
          <a:noFill/>
        </p:spPr>
        <p:txBody>
          <a:bodyPr wrap="square" rtlCol="0">
            <a:spAutoFit/>
          </a:bodyPr>
          <a:lstStyle/>
          <a:p>
            <a:pPr marL="342900" indent="-342900" algn="just">
              <a:buFont typeface="Arial" panose="020B0604020202020204" pitchFamily="34" charset="0"/>
              <a:buChar char="•"/>
              <a:tabLst>
                <a:tab pos="1608138" algn="l"/>
              </a:tabLst>
            </a:pPr>
            <a:r>
              <a:rPr lang="en-US" sz="1400" b="1" dirty="0">
                <a:latin typeface="Times New Roman" panose="02020603050405020304" pitchFamily="18" charset="0"/>
                <a:cs typeface="Times New Roman" panose="02020603050405020304" pitchFamily="18" charset="0"/>
              </a:rPr>
              <a:t>Chapter II (Section 4 -9B)</a:t>
            </a:r>
          </a:p>
          <a:p>
            <a:pPr marL="342900" indent="-342900" algn="just">
              <a:buFont typeface="Wingdings" panose="05000000000000000000" pitchFamily="2" charset="2"/>
              <a:buChar char="Ø"/>
              <a:tabLst>
                <a:tab pos="1608138" algn="l"/>
              </a:tabLst>
            </a:pPr>
            <a:r>
              <a:rPr lang="en-US" sz="1400" b="1" dirty="0">
                <a:latin typeface="Times New Roman" panose="02020603050405020304" pitchFamily="18" charset="0"/>
                <a:cs typeface="Times New Roman" panose="02020603050405020304" pitchFamily="18" charset="0"/>
              </a:rPr>
              <a:t>Section 9</a:t>
            </a:r>
          </a:p>
          <a:p>
            <a:pPr marL="342900" indent="-342900" algn="just">
              <a:buFont typeface="Wingdings" panose="05000000000000000000" pitchFamily="2" charset="2"/>
              <a:buChar char="Ø"/>
              <a:tabLst>
                <a:tab pos="1608138" algn="l"/>
              </a:tabLst>
            </a:pPr>
            <a:endParaRPr lang="en-US" b="1"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tabLst>
                <a:tab pos="1608138" algn="l"/>
              </a:tabLst>
            </a:pPr>
            <a:endParaRPr lang="en-US" b="1"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tabLst>
                <a:tab pos="1608138" algn="l"/>
              </a:tabLst>
            </a:pPr>
            <a:endParaRPr lang="en-US" b="1" dirty="0">
              <a:latin typeface="Times New Roman" panose="02020603050405020304" pitchFamily="18" charset="0"/>
              <a:cs typeface="Times New Roman" panose="02020603050405020304" pitchFamily="18" charset="0"/>
            </a:endParaRPr>
          </a:p>
          <a:p>
            <a:pPr algn="just">
              <a:tabLst>
                <a:tab pos="1608138" algn="l"/>
              </a:tabLst>
            </a:pPr>
            <a:endParaRPr lang="en-US" sz="2400" b="1" dirty="0">
              <a:latin typeface="Times New Roman" panose="02020603050405020304" pitchFamily="18" charset="0"/>
              <a:cs typeface="Times New Roman" panose="02020603050405020304" pitchFamily="18" charset="0"/>
            </a:endParaRPr>
          </a:p>
          <a:p>
            <a:pPr algn="just">
              <a:tabLst>
                <a:tab pos="1608138" algn="l"/>
              </a:tabLst>
            </a:pPr>
            <a:endParaRPr lang="en-US" sz="2400" b="1" dirty="0">
              <a:latin typeface="Times New Roman" panose="02020603050405020304" pitchFamily="18" charset="0"/>
              <a:cs typeface="Times New Roman" panose="02020603050405020304" pitchFamily="18" charset="0"/>
            </a:endParaRPr>
          </a:p>
          <a:p>
            <a:pPr algn="just">
              <a:tabLst>
                <a:tab pos="1608138" algn="l"/>
              </a:tabLst>
            </a:pPr>
            <a:endParaRPr lang="en-US" sz="2400" b="1" dirty="0">
              <a:latin typeface="Times New Roman" panose="02020603050405020304" pitchFamily="18" charset="0"/>
              <a:cs typeface="Times New Roman" panose="02020603050405020304" pitchFamily="18" charset="0"/>
            </a:endParaRPr>
          </a:p>
          <a:p>
            <a:pPr algn="just">
              <a:tabLst>
                <a:tab pos="1608138" algn="l"/>
              </a:tabLst>
            </a:pPr>
            <a:endParaRPr lang="en-US" sz="2400" b="1" dirty="0">
              <a:latin typeface="Times New Roman" panose="02020603050405020304" pitchFamily="18" charset="0"/>
              <a:cs typeface="Times New Roman" panose="02020603050405020304" pitchFamily="18" charset="0"/>
            </a:endParaRPr>
          </a:p>
          <a:p>
            <a:pPr algn="just">
              <a:tabLst>
                <a:tab pos="1608138" algn="l"/>
              </a:tabLst>
            </a:pPr>
            <a:endParaRPr lang="en-US" sz="2400" b="1" dirty="0">
              <a:latin typeface="Times New Roman" panose="02020603050405020304" pitchFamily="18" charset="0"/>
              <a:cs typeface="Times New Roman" panose="02020603050405020304" pitchFamily="18" charset="0"/>
            </a:endParaRPr>
          </a:p>
          <a:p>
            <a:pPr algn="just">
              <a:tabLst>
                <a:tab pos="1608138" algn="l"/>
              </a:tabLst>
            </a:pPr>
            <a:endParaRPr lang="en-US" sz="2400" b="1" dirty="0">
              <a:latin typeface="Times New Roman" panose="02020603050405020304" pitchFamily="18" charset="0"/>
              <a:cs typeface="Times New Roman" panose="02020603050405020304" pitchFamily="18" charset="0"/>
            </a:endParaRPr>
          </a:p>
          <a:p>
            <a:pPr algn="just">
              <a:tabLst>
                <a:tab pos="1608138" algn="l"/>
              </a:tabLst>
            </a:pPr>
            <a:endParaRPr lang="en-US" sz="2400" b="1" dirty="0">
              <a:latin typeface="Times New Roman" panose="02020603050405020304" pitchFamily="18" charset="0"/>
              <a:cs typeface="Times New Roman" panose="02020603050405020304" pitchFamily="18" charset="0"/>
            </a:endParaRPr>
          </a:p>
          <a:p>
            <a:pPr algn="just">
              <a:tabLst>
                <a:tab pos="1608138" algn="l"/>
              </a:tabLst>
            </a:pPr>
            <a:endParaRPr lang="en-US" sz="2400" b="1" dirty="0">
              <a:latin typeface="Times New Roman" panose="02020603050405020304" pitchFamily="18" charset="0"/>
              <a:cs typeface="Times New Roman" panose="02020603050405020304" pitchFamily="18" charset="0"/>
            </a:endParaRPr>
          </a:p>
          <a:p>
            <a:pPr algn="just">
              <a:tabLst>
                <a:tab pos="1608138" algn="l"/>
              </a:tabLst>
            </a:pPr>
            <a:endParaRPr lang="en-US" sz="2400" b="1" dirty="0"/>
          </a:p>
        </p:txBody>
      </p:sp>
      <p:pic>
        <p:nvPicPr>
          <p:cNvPr id="11" name="Picture 10">
            <a:extLst>
              <a:ext uri="{FF2B5EF4-FFF2-40B4-BE49-F238E27FC236}">
                <a16:creationId xmlns:a16="http://schemas.microsoft.com/office/drawing/2014/main" id="{D2570594-814E-CE47-DA9D-0AE08A7B696A}"/>
              </a:ext>
            </a:extLst>
          </p:cNvPr>
          <p:cNvPicPr>
            <a:picLocks noChangeAspect="1"/>
          </p:cNvPicPr>
          <p:nvPr/>
        </p:nvPicPr>
        <p:blipFill rotWithShape="1">
          <a:blip r:embed="rId2"/>
          <a:srcRect t="50486" b="970"/>
          <a:stretch/>
        </p:blipFill>
        <p:spPr>
          <a:xfrm>
            <a:off x="685800" y="1676400"/>
            <a:ext cx="7391400" cy="3810000"/>
          </a:xfrm>
          <a:prstGeom prst="rect">
            <a:avLst/>
          </a:prstGeom>
        </p:spPr>
      </p:pic>
    </p:spTree>
    <p:extLst>
      <p:ext uri="{BB962C8B-B14F-4D97-AF65-F5344CB8AC3E}">
        <p14:creationId xmlns:p14="http://schemas.microsoft.com/office/powerpoint/2010/main" val="2750765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16632"/>
            <a:ext cx="8928992" cy="6624736"/>
          </a:xfrm>
        </p:spPr>
        <p:style>
          <a:lnRef idx="2">
            <a:schemeClr val="accent1"/>
          </a:lnRef>
          <a:fillRef idx="1">
            <a:schemeClr val="lt1"/>
          </a:fillRef>
          <a:effectRef idx="0">
            <a:schemeClr val="accent1"/>
          </a:effectRef>
          <a:fontRef idx="minor">
            <a:schemeClr val="dk1"/>
          </a:fontRef>
        </p:style>
        <p:txBody>
          <a:bodyPr anchor="t"/>
          <a:lstStyle/>
          <a:p>
            <a:pPr algn="just"/>
            <a:endParaRPr lang="en-US" dirty="0">
              <a:ln>
                <a:solidFill>
                  <a:schemeClr val="bg1"/>
                </a:solidFill>
              </a:ln>
            </a:endParaRPr>
          </a:p>
        </p:txBody>
      </p:sp>
      <p:sp>
        <p:nvSpPr>
          <p:cNvPr id="4" name="Rectangle 3"/>
          <p:cNvSpPr/>
          <p:nvPr/>
        </p:nvSpPr>
        <p:spPr>
          <a:xfrm>
            <a:off x="194752" y="260648"/>
            <a:ext cx="8784976" cy="6495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i="0" u="none" strike="noStrike" spc="300" dirty="0">
                <a:solidFill>
                  <a:schemeClr val="bg1"/>
                </a:solidFill>
                <a:effectLst/>
                <a:latin typeface="Arial Narrow" panose="020B0606020202030204" pitchFamily="34" charset="0"/>
              </a:rPr>
              <a:t>Taxation of Royalties and Fees for Technical Services including TDS under Section 195-I T ACT </a:t>
            </a:r>
            <a:endParaRPr lang="en-US" sz="2000" b="1" dirty="0">
              <a:solidFill>
                <a:schemeClr val="bg1"/>
              </a:solidFill>
              <a:latin typeface="Arial Narrow" panose="020B0606020202030204" pitchFamily="34" charset="0"/>
            </a:endParaRPr>
          </a:p>
        </p:txBody>
      </p:sp>
      <p:sp>
        <p:nvSpPr>
          <p:cNvPr id="7" name="Rounded Rectangle 6"/>
          <p:cNvSpPr/>
          <p:nvPr/>
        </p:nvSpPr>
        <p:spPr>
          <a:xfrm>
            <a:off x="179512" y="6093296"/>
            <a:ext cx="8784976" cy="50405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b="1" dirty="0">
                <a:solidFill>
                  <a:srgbClr val="002060"/>
                </a:solidFill>
              </a:rPr>
              <a:t>CA </a:t>
            </a:r>
            <a:r>
              <a:rPr lang="en-US" b="1" dirty="0" err="1">
                <a:solidFill>
                  <a:srgbClr val="002060"/>
                </a:solidFill>
              </a:rPr>
              <a:t>Pradip</a:t>
            </a:r>
            <a:r>
              <a:rPr lang="en-US" b="1" dirty="0">
                <a:solidFill>
                  <a:srgbClr val="002060"/>
                </a:solidFill>
              </a:rPr>
              <a:t> K. Modi</a:t>
            </a:r>
          </a:p>
        </p:txBody>
      </p:sp>
      <p:sp>
        <p:nvSpPr>
          <p:cNvPr id="3" name="Slide Number Placeholder 2"/>
          <p:cNvSpPr>
            <a:spLocks noGrp="1"/>
          </p:cNvSpPr>
          <p:nvPr>
            <p:ph type="sldNum" sz="quarter" idx="12"/>
          </p:nvPr>
        </p:nvSpPr>
        <p:spPr>
          <a:xfrm>
            <a:off x="8460432" y="6165304"/>
            <a:ext cx="360040" cy="365125"/>
          </a:xfrm>
        </p:spPr>
        <p:txBody>
          <a:bodyPr/>
          <a:lstStyle/>
          <a:p>
            <a:fld id="{7F0169AE-EAA4-4861-8157-74D56151B078}" type="slidenum">
              <a:rPr lang="en-US" sz="2000" b="1" smtClean="0">
                <a:solidFill>
                  <a:srgbClr val="002060"/>
                </a:solidFill>
              </a:rPr>
              <a:pPr/>
              <a:t>14</a:t>
            </a:fld>
            <a:endParaRPr lang="en-US" sz="2000" b="1" dirty="0">
              <a:solidFill>
                <a:srgbClr val="002060"/>
              </a:solidFill>
            </a:endParaRPr>
          </a:p>
        </p:txBody>
      </p:sp>
      <p:sp>
        <p:nvSpPr>
          <p:cNvPr id="5" name="TextBox 4"/>
          <p:cNvSpPr txBox="1"/>
          <p:nvPr/>
        </p:nvSpPr>
        <p:spPr>
          <a:xfrm>
            <a:off x="302764" y="1006600"/>
            <a:ext cx="8517708" cy="4801314"/>
          </a:xfrm>
          <a:prstGeom prst="rect">
            <a:avLst/>
          </a:prstGeom>
          <a:noFill/>
        </p:spPr>
        <p:txBody>
          <a:bodyPr wrap="square" rtlCol="0">
            <a:spAutoFit/>
          </a:bodyPr>
          <a:lstStyle/>
          <a:p>
            <a:pPr marL="342900" indent="-342900" algn="just">
              <a:buFont typeface="Arial" panose="020B0604020202020204" pitchFamily="34" charset="0"/>
              <a:buChar char="•"/>
              <a:tabLst>
                <a:tab pos="1608138" algn="l"/>
              </a:tabLst>
            </a:pPr>
            <a:r>
              <a:rPr lang="en-US" sz="1400" b="1" dirty="0">
                <a:latin typeface="Times New Roman" panose="02020603050405020304" pitchFamily="18" charset="0"/>
                <a:cs typeface="Times New Roman" panose="02020603050405020304" pitchFamily="18" charset="0"/>
              </a:rPr>
              <a:t>Chapter II (Section 4 -9B)</a:t>
            </a:r>
          </a:p>
          <a:p>
            <a:pPr marL="342900" indent="-342900" algn="just">
              <a:buFont typeface="Wingdings" panose="05000000000000000000" pitchFamily="2" charset="2"/>
              <a:buChar char="Ø"/>
              <a:tabLst>
                <a:tab pos="1608138" algn="l"/>
              </a:tabLst>
            </a:pPr>
            <a:r>
              <a:rPr lang="en-US" sz="1400" b="1" dirty="0">
                <a:latin typeface="Times New Roman" panose="02020603050405020304" pitchFamily="18" charset="0"/>
                <a:cs typeface="Times New Roman" panose="02020603050405020304" pitchFamily="18" charset="0"/>
              </a:rPr>
              <a:t>Section 9</a:t>
            </a:r>
          </a:p>
          <a:p>
            <a:pPr marL="342900" indent="-342900" algn="just">
              <a:buFont typeface="Wingdings" panose="05000000000000000000" pitchFamily="2" charset="2"/>
              <a:buChar char="Ø"/>
              <a:tabLst>
                <a:tab pos="1608138" algn="l"/>
              </a:tabLst>
            </a:pPr>
            <a:endParaRPr lang="en-US" b="1"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tabLst>
                <a:tab pos="1608138" algn="l"/>
              </a:tabLst>
            </a:pPr>
            <a:endParaRPr lang="en-US" b="1"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tabLst>
                <a:tab pos="1608138" algn="l"/>
              </a:tabLst>
            </a:pPr>
            <a:endParaRPr lang="en-US" b="1" dirty="0">
              <a:latin typeface="Times New Roman" panose="02020603050405020304" pitchFamily="18" charset="0"/>
              <a:cs typeface="Times New Roman" panose="02020603050405020304" pitchFamily="18" charset="0"/>
            </a:endParaRPr>
          </a:p>
          <a:p>
            <a:pPr algn="just">
              <a:tabLst>
                <a:tab pos="1608138" algn="l"/>
              </a:tabLst>
            </a:pPr>
            <a:endParaRPr lang="en-US" sz="2400" b="1" dirty="0">
              <a:latin typeface="Times New Roman" panose="02020603050405020304" pitchFamily="18" charset="0"/>
              <a:cs typeface="Times New Roman" panose="02020603050405020304" pitchFamily="18" charset="0"/>
            </a:endParaRPr>
          </a:p>
          <a:p>
            <a:pPr algn="just">
              <a:tabLst>
                <a:tab pos="1608138" algn="l"/>
              </a:tabLst>
            </a:pPr>
            <a:endParaRPr lang="en-US" sz="2400" b="1" dirty="0">
              <a:latin typeface="Times New Roman" panose="02020603050405020304" pitchFamily="18" charset="0"/>
              <a:cs typeface="Times New Roman" panose="02020603050405020304" pitchFamily="18" charset="0"/>
            </a:endParaRPr>
          </a:p>
          <a:p>
            <a:pPr algn="just">
              <a:tabLst>
                <a:tab pos="1608138" algn="l"/>
              </a:tabLst>
            </a:pPr>
            <a:endParaRPr lang="en-US" sz="2400" b="1" dirty="0">
              <a:latin typeface="Times New Roman" panose="02020603050405020304" pitchFamily="18" charset="0"/>
              <a:cs typeface="Times New Roman" panose="02020603050405020304" pitchFamily="18" charset="0"/>
            </a:endParaRPr>
          </a:p>
          <a:p>
            <a:pPr algn="just">
              <a:tabLst>
                <a:tab pos="1608138" algn="l"/>
              </a:tabLst>
            </a:pPr>
            <a:endParaRPr lang="en-US" sz="2400" b="1" dirty="0">
              <a:latin typeface="Times New Roman" panose="02020603050405020304" pitchFamily="18" charset="0"/>
              <a:cs typeface="Times New Roman" panose="02020603050405020304" pitchFamily="18" charset="0"/>
            </a:endParaRPr>
          </a:p>
          <a:p>
            <a:pPr algn="just">
              <a:tabLst>
                <a:tab pos="1608138" algn="l"/>
              </a:tabLst>
            </a:pPr>
            <a:endParaRPr lang="en-US" sz="2400" b="1" dirty="0">
              <a:latin typeface="Times New Roman" panose="02020603050405020304" pitchFamily="18" charset="0"/>
              <a:cs typeface="Times New Roman" panose="02020603050405020304" pitchFamily="18" charset="0"/>
            </a:endParaRPr>
          </a:p>
          <a:p>
            <a:pPr algn="just">
              <a:tabLst>
                <a:tab pos="1608138" algn="l"/>
              </a:tabLst>
            </a:pPr>
            <a:endParaRPr lang="en-US" sz="2400" b="1" dirty="0">
              <a:latin typeface="Times New Roman" panose="02020603050405020304" pitchFamily="18" charset="0"/>
              <a:cs typeface="Times New Roman" panose="02020603050405020304" pitchFamily="18" charset="0"/>
            </a:endParaRPr>
          </a:p>
          <a:p>
            <a:pPr algn="just">
              <a:tabLst>
                <a:tab pos="1608138" algn="l"/>
              </a:tabLst>
            </a:pPr>
            <a:endParaRPr lang="en-US" sz="2400" b="1" dirty="0">
              <a:latin typeface="Times New Roman" panose="02020603050405020304" pitchFamily="18" charset="0"/>
              <a:cs typeface="Times New Roman" panose="02020603050405020304" pitchFamily="18" charset="0"/>
            </a:endParaRPr>
          </a:p>
          <a:p>
            <a:pPr algn="just">
              <a:tabLst>
                <a:tab pos="1608138" algn="l"/>
              </a:tabLst>
            </a:pPr>
            <a:endParaRPr lang="en-US" sz="2400" b="1" dirty="0">
              <a:latin typeface="Times New Roman" panose="02020603050405020304" pitchFamily="18" charset="0"/>
              <a:cs typeface="Times New Roman" panose="02020603050405020304" pitchFamily="18" charset="0"/>
            </a:endParaRPr>
          </a:p>
          <a:p>
            <a:pPr algn="just">
              <a:tabLst>
                <a:tab pos="1608138" algn="l"/>
              </a:tabLst>
            </a:pPr>
            <a:endParaRPr lang="en-US" sz="2400" b="1" dirty="0"/>
          </a:p>
        </p:txBody>
      </p:sp>
      <p:pic>
        <p:nvPicPr>
          <p:cNvPr id="8" name="Picture 7">
            <a:extLst>
              <a:ext uri="{FF2B5EF4-FFF2-40B4-BE49-F238E27FC236}">
                <a16:creationId xmlns:a16="http://schemas.microsoft.com/office/drawing/2014/main" id="{D53598EB-BC53-98AB-91CE-02C6264B2665}"/>
              </a:ext>
            </a:extLst>
          </p:cNvPr>
          <p:cNvPicPr>
            <a:picLocks noChangeAspect="1"/>
          </p:cNvPicPr>
          <p:nvPr/>
        </p:nvPicPr>
        <p:blipFill rotWithShape="1">
          <a:blip r:embed="rId2"/>
          <a:srcRect b="49578"/>
          <a:stretch/>
        </p:blipFill>
        <p:spPr>
          <a:xfrm>
            <a:off x="302764" y="1828800"/>
            <a:ext cx="7622036" cy="2895600"/>
          </a:xfrm>
          <a:prstGeom prst="rect">
            <a:avLst/>
          </a:prstGeom>
        </p:spPr>
      </p:pic>
    </p:spTree>
    <p:extLst>
      <p:ext uri="{BB962C8B-B14F-4D97-AF65-F5344CB8AC3E}">
        <p14:creationId xmlns:p14="http://schemas.microsoft.com/office/powerpoint/2010/main" val="3848247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16632"/>
            <a:ext cx="8928992" cy="6624736"/>
          </a:xfrm>
        </p:spPr>
        <p:style>
          <a:lnRef idx="2">
            <a:schemeClr val="accent1"/>
          </a:lnRef>
          <a:fillRef idx="1">
            <a:schemeClr val="lt1"/>
          </a:fillRef>
          <a:effectRef idx="0">
            <a:schemeClr val="accent1"/>
          </a:effectRef>
          <a:fontRef idx="minor">
            <a:schemeClr val="dk1"/>
          </a:fontRef>
        </p:style>
        <p:txBody>
          <a:bodyPr anchor="t"/>
          <a:lstStyle/>
          <a:p>
            <a:pPr algn="just"/>
            <a:endParaRPr lang="en-US" dirty="0">
              <a:ln>
                <a:solidFill>
                  <a:schemeClr val="bg1"/>
                </a:solidFill>
              </a:ln>
            </a:endParaRPr>
          </a:p>
        </p:txBody>
      </p:sp>
      <p:sp>
        <p:nvSpPr>
          <p:cNvPr id="4" name="Rectangle 3"/>
          <p:cNvSpPr/>
          <p:nvPr/>
        </p:nvSpPr>
        <p:spPr>
          <a:xfrm>
            <a:off x="194752" y="260648"/>
            <a:ext cx="8784976" cy="6495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i="0" u="none" strike="noStrike" spc="300" dirty="0">
                <a:solidFill>
                  <a:schemeClr val="bg1"/>
                </a:solidFill>
                <a:effectLst/>
                <a:latin typeface="Arial Narrow" panose="020B0606020202030204" pitchFamily="34" charset="0"/>
              </a:rPr>
              <a:t>Taxation of Royalties and Fees for Technical Services including TDS under Section 195-I T ACT </a:t>
            </a:r>
            <a:endParaRPr lang="en-US" sz="2000" b="1" dirty="0">
              <a:solidFill>
                <a:schemeClr val="bg1"/>
              </a:solidFill>
              <a:latin typeface="Arial Narrow" panose="020B0606020202030204" pitchFamily="34" charset="0"/>
            </a:endParaRPr>
          </a:p>
        </p:txBody>
      </p:sp>
      <p:sp>
        <p:nvSpPr>
          <p:cNvPr id="7" name="Rounded Rectangle 6"/>
          <p:cNvSpPr/>
          <p:nvPr/>
        </p:nvSpPr>
        <p:spPr>
          <a:xfrm>
            <a:off x="179512" y="6093296"/>
            <a:ext cx="8784976" cy="50405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b="1" dirty="0">
                <a:solidFill>
                  <a:srgbClr val="002060"/>
                </a:solidFill>
              </a:rPr>
              <a:t>CA </a:t>
            </a:r>
            <a:r>
              <a:rPr lang="en-US" b="1" dirty="0" err="1">
                <a:solidFill>
                  <a:srgbClr val="002060"/>
                </a:solidFill>
              </a:rPr>
              <a:t>Pradip</a:t>
            </a:r>
            <a:r>
              <a:rPr lang="en-US" b="1" dirty="0">
                <a:solidFill>
                  <a:srgbClr val="002060"/>
                </a:solidFill>
              </a:rPr>
              <a:t> K. Modi</a:t>
            </a:r>
          </a:p>
        </p:txBody>
      </p:sp>
      <p:sp>
        <p:nvSpPr>
          <p:cNvPr id="3" name="Slide Number Placeholder 2"/>
          <p:cNvSpPr>
            <a:spLocks noGrp="1"/>
          </p:cNvSpPr>
          <p:nvPr>
            <p:ph type="sldNum" sz="quarter" idx="12"/>
          </p:nvPr>
        </p:nvSpPr>
        <p:spPr>
          <a:xfrm>
            <a:off x="8229600" y="6165304"/>
            <a:ext cx="590872" cy="365125"/>
          </a:xfrm>
        </p:spPr>
        <p:txBody>
          <a:bodyPr/>
          <a:lstStyle/>
          <a:p>
            <a:fld id="{7F0169AE-EAA4-4861-8157-74D56151B078}" type="slidenum">
              <a:rPr lang="en-US" sz="2000" b="1" smtClean="0">
                <a:solidFill>
                  <a:srgbClr val="002060"/>
                </a:solidFill>
              </a:rPr>
              <a:pPr/>
              <a:t>15</a:t>
            </a:fld>
            <a:endParaRPr lang="en-US" sz="2000" b="1" dirty="0">
              <a:solidFill>
                <a:srgbClr val="002060"/>
              </a:solidFill>
            </a:endParaRPr>
          </a:p>
        </p:txBody>
      </p:sp>
      <p:sp>
        <p:nvSpPr>
          <p:cNvPr id="5" name="TextBox 4"/>
          <p:cNvSpPr txBox="1"/>
          <p:nvPr/>
        </p:nvSpPr>
        <p:spPr>
          <a:xfrm>
            <a:off x="302764" y="1006600"/>
            <a:ext cx="8517708" cy="4801314"/>
          </a:xfrm>
          <a:prstGeom prst="rect">
            <a:avLst/>
          </a:prstGeom>
          <a:noFill/>
        </p:spPr>
        <p:txBody>
          <a:bodyPr wrap="square" rtlCol="0">
            <a:spAutoFit/>
          </a:bodyPr>
          <a:lstStyle/>
          <a:p>
            <a:pPr marL="342900" indent="-342900" algn="just">
              <a:buFont typeface="Arial" panose="020B0604020202020204" pitchFamily="34" charset="0"/>
              <a:buChar char="•"/>
              <a:tabLst>
                <a:tab pos="1608138" algn="l"/>
              </a:tabLst>
            </a:pPr>
            <a:r>
              <a:rPr lang="en-US" sz="1400" b="1" dirty="0">
                <a:latin typeface="Times New Roman" panose="02020603050405020304" pitchFamily="18" charset="0"/>
                <a:cs typeface="Times New Roman" panose="02020603050405020304" pitchFamily="18" charset="0"/>
              </a:rPr>
              <a:t>Chapter II (Section 4 -9B)</a:t>
            </a:r>
          </a:p>
          <a:p>
            <a:pPr marL="342900" indent="-342900" algn="just">
              <a:buFont typeface="Wingdings" panose="05000000000000000000" pitchFamily="2" charset="2"/>
              <a:buChar char="Ø"/>
              <a:tabLst>
                <a:tab pos="1608138" algn="l"/>
              </a:tabLst>
            </a:pPr>
            <a:r>
              <a:rPr lang="en-US" sz="1400" b="1" dirty="0">
                <a:latin typeface="Times New Roman" panose="02020603050405020304" pitchFamily="18" charset="0"/>
                <a:cs typeface="Times New Roman" panose="02020603050405020304" pitchFamily="18" charset="0"/>
              </a:rPr>
              <a:t>Section 10</a:t>
            </a:r>
          </a:p>
          <a:p>
            <a:pPr marL="342900" indent="-342900" algn="just">
              <a:buFont typeface="Wingdings" panose="05000000000000000000" pitchFamily="2" charset="2"/>
              <a:buChar char="Ø"/>
              <a:tabLst>
                <a:tab pos="1608138" algn="l"/>
              </a:tabLst>
            </a:pPr>
            <a:endParaRPr lang="en-US" b="1"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tabLst>
                <a:tab pos="1608138" algn="l"/>
              </a:tabLst>
            </a:pPr>
            <a:endParaRPr lang="en-US" b="1"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tabLst>
                <a:tab pos="1608138" algn="l"/>
              </a:tabLst>
            </a:pPr>
            <a:endParaRPr lang="en-US" b="1" dirty="0">
              <a:latin typeface="Times New Roman" panose="02020603050405020304" pitchFamily="18" charset="0"/>
              <a:cs typeface="Times New Roman" panose="02020603050405020304" pitchFamily="18" charset="0"/>
            </a:endParaRPr>
          </a:p>
          <a:p>
            <a:pPr algn="just">
              <a:tabLst>
                <a:tab pos="1608138" algn="l"/>
              </a:tabLst>
            </a:pPr>
            <a:endParaRPr lang="en-US" sz="2400" b="1" dirty="0">
              <a:latin typeface="Times New Roman" panose="02020603050405020304" pitchFamily="18" charset="0"/>
              <a:cs typeface="Times New Roman" panose="02020603050405020304" pitchFamily="18" charset="0"/>
            </a:endParaRPr>
          </a:p>
          <a:p>
            <a:pPr algn="just">
              <a:tabLst>
                <a:tab pos="1608138" algn="l"/>
              </a:tabLst>
            </a:pPr>
            <a:endParaRPr lang="en-US" sz="2400" b="1" dirty="0">
              <a:latin typeface="Times New Roman" panose="02020603050405020304" pitchFamily="18" charset="0"/>
              <a:cs typeface="Times New Roman" panose="02020603050405020304" pitchFamily="18" charset="0"/>
            </a:endParaRPr>
          </a:p>
          <a:p>
            <a:pPr algn="just">
              <a:tabLst>
                <a:tab pos="1608138" algn="l"/>
              </a:tabLst>
            </a:pPr>
            <a:endParaRPr lang="en-US" sz="2400" b="1" dirty="0">
              <a:latin typeface="Times New Roman" panose="02020603050405020304" pitchFamily="18" charset="0"/>
              <a:cs typeface="Times New Roman" panose="02020603050405020304" pitchFamily="18" charset="0"/>
            </a:endParaRPr>
          </a:p>
          <a:p>
            <a:pPr algn="just">
              <a:tabLst>
                <a:tab pos="1608138" algn="l"/>
              </a:tabLst>
            </a:pPr>
            <a:endParaRPr lang="en-US" sz="2400" b="1" dirty="0">
              <a:latin typeface="Times New Roman" panose="02020603050405020304" pitchFamily="18" charset="0"/>
              <a:cs typeface="Times New Roman" panose="02020603050405020304" pitchFamily="18" charset="0"/>
            </a:endParaRPr>
          </a:p>
          <a:p>
            <a:pPr algn="just">
              <a:tabLst>
                <a:tab pos="1608138" algn="l"/>
              </a:tabLst>
            </a:pPr>
            <a:endParaRPr lang="en-US" sz="2400" b="1" dirty="0">
              <a:latin typeface="Times New Roman" panose="02020603050405020304" pitchFamily="18" charset="0"/>
              <a:cs typeface="Times New Roman" panose="02020603050405020304" pitchFamily="18" charset="0"/>
            </a:endParaRPr>
          </a:p>
          <a:p>
            <a:pPr algn="just">
              <a:tabLst>
                <a:tab pos="1608138" algn="l"/>
              </a:tabLst>
            </a:pPr>
            <a:endParaRPr lang="en-US" sz="2400" b="1" dirty="0">
              <a:latin typeface="Times New Roman" panose="02020603050405020304" pitchFamily="18" charset="0"/>
              <a:cs typeface="Times New Roman" panose="02020603050405020304" pitchFamily="18" charset="0"/>
            </a:endParaRPr>
          </a:p>
          <a:p>
            <a:pPr algn="just">
              <a:tabLst>
                <a:tab pos="1608138" algn="l"/>
              </a:tabLst>
            </a:pPr>
            <a:endParaRPr lang="en-US" sz="2400" b="1" dirty="0">
              <a:latin typeface="Times New Roman" panose="02020603050405020304" pitchFamily="18" charset="0"/>
              <a:cs typeface="Times New Roman" panose="02020603050405020304" pitchFamily="18" charset="0"/>
            </a:endParaRPr>
          </a:p>
          <a:p>
            <a:pPr algn="just">
              <a:tabLst>
                <a:tab pos="1608138" algn="l"/>
              </a:tabLst>
            </a:pPr>
            <a:endParaRPr lang="en-US" sz="2400" b="1" dirty="0">
              <a:latin typeface="Times New Roman" panose="02020603050405020304" pitchFamily="18" charset="0"/>
              <a:cs typeface="Times New Roman" panose="02020603050405020304" pitchFamily="18" charset="0"/>
            </a:endParaRPr>
          </a:p>
          <a:p>
            <a:pPr algn="just">
              <a:tabLst>
                <a:tab pos="1608138" algn="l"/>
              </a:tabLst>
            </a:pPr>
            <a:endParaRPr lang="en-US" sz="2400" b="1" dirty="0"/>
          </a:p>
        </p:txBody>
      </p:sp>
      <p:pic>
        <p:nvPicPr>
          <p:cNvPr id="10" name="Picture 9">
            <a:extLst>
              <a:ext uri="{FF2B5EF4-FFF2-40B4-BE49-F238E27FC236}">
                <a16:creationId xmlns:a16="http://schemas.microsoft.com/office/drawing/2014/main" id="{C8360234-20FF-EC27-D335-624AA7A7351F}"/>
              </a:ext>
            </a:extLst>
          </p:cNvPr>
          <p:cNvPicPr>
            <a:picLocks noChangeAspect="1"/>
          </p:cNvPicPr>
          <p:nvPr/>
        </p:nvPicPr>
        <p:blipFill>
          <a:blip r:embed="rId2"/>
          <a:stretch>
            <a:fillRect/>
          </a:stretch>
        </p:blipFill>
        <p:spPr>
          <a:xfrm>
            <a:off x="421640" y="1802464"/>
            <a:ext cx="8331200" cy="3352800"/>
          </a:xfrm>
          <a:prstGeom prst="rect">
            <a:avLst/>
          </a:prstGeom>
        </p:spPr>
      </p:pic>
    </p:spTree>
    <p:extLst>
      <p:ext uri="{BB962C8B-B14F-4D97-AF65-F5344CB8AC3E}">
        <p14:creationId xmlns:p14="http://schemas.microsoft.com/office/powerpoint/2010/main" val="1701072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16632"/>
            <a:ext cx="8928992" cy="6624736"/>
          </a:xfrm>
        </p:spPr>
        <p:style>
          <a:lnRef idx="2">
            <a:schemeClr val="accent1"/>
          </a:lnRef>
          <a:fillRef idx="1">
            <a:schemeClr val="lt1"/>
          </a:fillRef>
          <a:effectRef idx="0">
            <a:schemeClr val="accent1"/>
          </a:effectRef>
          <a:fontRef idx="minor">
            <a:schemeClr val="dk1"/>
          </a:fontRef>
        </p:style>
        <p:txBody>
          <a:bodyPr anchor="t"/>
          <a:lstStyle/>
          <a:p>
            <a:pPr algn="just"/>
            <a:endParaRPr lang="en-US" dirty="0">
              <a:ln>
                <a:solidFill>
                  <a:schemeClr val="bg1"/>
                </a:solidFill>
              </a:ln>
            </a:endParaRPr>
          </a:p>
        </p:txBody>
      </p:sp>
      <p:sp>
        <p:nvSpPr>
          <p:cNvPr id="4" name="Rectangle 3"/>
          <p:cNvSpPr/>
          <p:nvPr/>
        </p:nvSpPr>
        <p:spPr>
          <a:xfrm>
            <a:off x="194752" y="260648"/>
            <a:ext cx="8784976" cy="6495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i="0" u="none" strike="noStrike" spc="300" dirty="0">
                <a:solidFill>
                  <a:schemeClr val="bg1"/>
                </a:solidFill>
                <a:effectLst/>
                <a:latin typeface="Arial Narrow" panose="020B0606020202030204" pitchFamily="34" charset="0"/>
              </a:rPr>
              <a:t>Taxation of Royalties and Fees for Technical Services including TDS under Section 195-I T ACT </a:t>
            </a:r>
            <a:endParaRPr lang="en-US" sz="2000" b="1" dirty="0">
              <a:solidFill>
                <a:schemeClr val="bg1"/>
              </a:solidFill>
              <a:latin typeface="Arial Narrow" panose="020B0606020202030204" pitchFamily="34" charset="0"/>
            </a:endParaRPr>
          </a:p>
        </p:txBody>
      </p:sp>
      <p:sp>
        <p:nvSpPr>
          <p:cNvPr id="7" name="Rounded Rectangle 6"/>
          <p:cNvSpPr/>
          <p:nvPr/>
        </p:nvSpPr>
        <p:spPr>
          <a:xfrm>
            <a:off x="179512" y="6093296"/>
            <a:ext cx="8784976" cy="50405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b="1" dirty="0">
                <a:solidFill>
                  <a:srgbClr val="002060"/>
                </a:solidFill>
              </a:rPr>
              <a:t>CA </a:t>
            </a:r>
            <a:r>
              <a:rPr lang="en-US" b="1" dirty="0" err="1">
                <a:solidFill>
                  <a:srgbClr val="002060"/>
                </a:solidFill>
              </a:rPr>
              <a:t>Pradip</a:t>
            </a:r>
            <a:r>
              <a:rPr lang="en-US" b="1" dirty="0">
                <a:solidFill>
                  <a:srgbClr val="002060"/>
                </a:solidFill>
              </a:rPr>
              <a:t> K. Modi</a:t>
            </a:r>
          </a:p>
        </p:txBody>
      </p:sp>
      <p:sp>
        <p:nvSpPr>
          <p:cNvPr id="3" name="Slide Number Placeholder 2"/>
          <p:cNvSpPr>
            <a:spLocks noGrp="1"/>
          </p:cNvSpPr>
          <p:nvPr>
            <p:ph type="sldNum" sz="quarter" idx="12"/>
          </p:nvPr>
        </p:nvSpPr>
        <p:spPr>
          <a:xfrm>
            <a:off x="8305800" y="6165304"/>
            <a:ext cx="514672" cy="365125"/>
          </a:xfrm>
        </p:spPr>
        <p:txBody>
          <a:bodyPr/>
          <a:lstStyle/>
          <a:p>
            <a:fld id="{7F0169AE-EAA4-4861-8157-74D56151B078}" type="slidenum">
              <a:rPr lang="en-US" sz="2000" b="1" smtClean="0">
                <a:solidFill>
                  <a:srgbClr val="002060"/>
                </a:solidFill>
              </a:rPr>
              <a:pPr/>
              <a:t>16</a:t>
            </a:fld>
            <a:endParaRPr lang="en-US" sz="2000" b="1" dirty="0">
              <a:solidFill>
                <a:srgbClr val="002060"/>
              </a:solidFill>
            </a:endParaRPr>
          </a:p>
        </p:txBody>
      </p:sp>
      <p:sp>
        <p:nvSpPr>
          <p:cNvPr id="5" name="TextBox 4"/>
          <p:cNvSpPr txBox="1"/>
          <p:nvPr/>
        </p:nvSpPr>
        <p:spPr>
          <a:xfrm>
            <a:off x="302764" y="1006600"/>
            <a:ext cx="8517708" cy="5262979"/>
          </a:xfrm>
          <a:prstGeom prst="rect">
            <a:avLst/>
          </a:prstGeom>
          <a:noFill/>
        </p:spPr>
        <p:txBody>
          <a:bodyPr wrap="square" rtlCol="0">
            <a:spAutoFit/>
          </a:bodyPr>
          <a:lstStyle/>
          <a:p>
            <a:pPr marL="342900" indent="-342900" algn="just">
              <a:buFont typeface="Arial" panose="020B0604020202020204" pitchFamily="34" charset="0"/>
              <a:buChar char="•"/>
              <a:tabLst>
                <a:tab pos="1608138" algn="l"/>
              </a:tabLst>
            </a:pPr>
            <a:r>
              <a:rPr lang="en-US" sz="1800" b="1" dirty="0"/>
              <a:t>Chapter IX (Section 90-91)</a:t>
            </a:r>
          </a:p>
          <a:p>
            <a:pPr marL="342900" indent="-342900" algn="just">
              <a:buFont typeface="Wingdings" panose="05000000000000000000" pitchFamily="2" charset="2"/>
              <a:buChar char="Ø"/>
              <a:tabLst>
                <a:tab pos="1608138" algn="l"/>
              </a:tabLst>
            </a:pPr>
            <a:r>
              <a:rPr lang="en-US" sz="1800" b="1" dirty="0"/>
              <a:t>Insert Section 90</a:t>
            </a:r>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sz="1800"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sz="1800"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sz="1800" b="1" dirty="0"/>
          </a:p>
          <a:p>
            <a:pPr marL="342900" indent="-342900" algn="just">
              <a:buFont typeface="Wingdings" panose="05000000000000000000" pitchFamily="2" charset="2"/>
              <a:buChar char="Ø"/>
              <a:tabLst>
                <a:tab pos="1608138" algn="l"/>
              </a:tabLst>
            </a:pPr>
            <a:endParaRPr lang="en-US" sz="1800" b="1" dirty="0"/>
          </a:p>
          <a:p>
            <a:pPr algn="just">
              <a:tabLst>
                <a:tab pos="1608138" algn="l"/>
              </a:tabLst>
            </a:pPr>
            <a:endParaRPr lang="en-US" sz="2400" b="1" dirty="0">
              <a:latin typeface="Times New Roman" panose="02020603050405020304" pitchFamily="18" charset="0"/>
              <a:cs typeface="Times New Roman" panose="02020603050405020304" pitchFamily="18" charset="0"/>
            </a:endParaRPr>
          </a:p>
          <a:p>
            <a:pPr algn="just">
              <a:tabLst>
                <a:tab pos="1608138" algn="l"/>
              </a:tabLst>
            </a:pPr>
            <a:endParaRPr lang="en-US" sz="2400" b="1" dirty="0"/>
          </a:p>
        </p:txBody>
      </p:sp>
      <p:pic>
        <p:nvPicPr>
          <p:cNvPr id="8" name="Picture 7">
            <a:extLst>
              <a:ext uri="{FF2B5EF4-FFF2-40B4-BE49-F238E27FC236}">
                <a16:creationId xmlns:a16="http://schemas.microsoft.com/office/drawing/2014/main" id="{E8D63275-6386-7819-4F0D-663C575B7CE9}"/>
              </a:ext>
            </a:extLst>
          </p:cNvPr>
          <p:cNvPicPr>
            <a:picLocks noChangeAspect="1"/>
          </p:cNvPicPr>
          <p:nvPr/>
        </p:nvPicPr>
        <p:blipFill>
          <a:blip r:embed="rId2"/>
          <a:stretch>
            <a:fillRect/>
          </a:stretch>
        </p:blipFill>
        <p:spPr>
          <a:xfrm>
            <a:off x="838200" y="1685464"/>
            <a:ext cx="7467600" cy="4276140"/>
          </a:xfrm>
          <a:prstGeom prst="rect">
            <a:avLst/>
          </a:prstGeom>
        </p:spPr>
      </p:pic>
    </p:spTree>
    <p:extLst>
      <p:ext uri="{BB962C8B-B14F-4D97-AF65-F5344CB8AC3E}">
        <p14:creationId xmlns:p14="http://schemas.microsoft.com/office/powerpoint/2010/main" val="6805248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16632"/>
            <a:ext cx="8928992" cy="6624736"/>
          </a:xfrm>
        </p:spPr>
        <p:style>
          <a:lnRef idx="2">
            <a:schemeClr val="accent1"/>
          </a:lnRef>
          <a:fillRef idx="1">
            <a:schemeClr val="lt1"/>
          </a:fillRef>
          <a:effectRef idx="0">
            <a:schemeClr val="accent1"/>
          </a:effectRef>
          <a:fontRef idx="minor">
            <a:schemeClr val="dk1"/>
          </a:fontRef>
        </p:style>
        <p:txBody>
          <a:bodyPr anchor="t"/>
          <a:lstStyle/>
          <a:p>
            <a:pPr algn="just"/>
            <a:endParaRPr lang="en-US" dirty="0">
              <a:ln>
                <a:solidFill>
                  <a:schemeClr val="bg1"/>
                </a:solidFill>
              </a:ln>
            </a:endParaRPr>
          </a:p>
        </p:txBody>
      </p:sp>
      <p:sp>
        <p:nvSpPr>
          <p:cNvPr id="4" name="Rectangle 3"/>
          <p:cNvSpPr/>
          <p:nvPr/>
        </p:nvSpPr>
        <p:spPr>
          <a:xfrm>
            <a:off x="194752" y="260648"/>
            <a:ext cx="8784976" cy="6495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i="0" u="none" strike="noStrike" spc="300" dirty="0">
                <a:solidFill>
                  <a:schemeClr val="bg1"/>
                </a:solidFill>
                <a:effectLst/>
                <a:latin typeface="Arial Narrow" panose="020B0606020202030204" pitchFamily="34" charset="0"/>
              </a:rPr>
              <a:t>Taxation of Royalties and Fees for Technical Services including TDS under Section 195-I T ACT </a:t>
            </a:r>
            <a:endParaRPr lang="en-US" sz="2000" b="1" dirty="0">
              <a:solidFill>
                <a:schemeClr val="bg1"/>
              </a:solidFill>
              <a:latin typeface="Arial Narrow" panose="020B0606020202030204" pitchFamily="34" charset="0"/>
            </a:endParaRPr>
          </a:p>
        </p:txBody>
      </p:sp>
      <p:sp>
        <p:nvSpPr>
          <p:cNvPr id="7" name="Rounded Rectangle 6"/>
          <p:cNvSpPr/>
          <p:nvPr/>
        </p:nvSpPr>
        <p:spPr>
          <a:xfrm>
            <a:off x="179512" y="6093296"/>
            <a:ext cx="8784976" cy="50405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b="1" dirty="0">
                <a:solidFill>
                  <a:srgbClr val="002060"/>
                </a:solidFill>
              </a:rPr>
              <a:t>CA </a:t>
            </a:r>
            <a:r>
              <a:rPr lang="en-US" b="1" dirty="0" err="1">
                <a:solidFill>
                  <a:srgbClr val="002060"/>
                </a:solidFill>
              </a:rPr>
              <a:t>Pradip</a:t>
            </a:r>
            <a:r>
              <a:rPr lang="en-US" b="1" dirty="0">
                <a:solidFill>
                  <a:srgbClr val="002060"/>
                </a:solidFill>
              </a:rPr>
              <a:t> K. Modi</a:t>
            </a:r>
          </a:p>
        </p:txBody>
      </p:sp>
      <p:sp>
        <p:nvSpPr>
          <p:cNvPr id="3" name="Slide Number Placeholder 2"/>
          <p:cNvSpPr>
            <a:spLocks noGrp="1"/>
          </p:cNvSpPr>
          <p:nvPr>
            <p:ph type="sldNum" sz="quarter" idx="12"/>
          </p:nvPr>
        </p:nvSpPr>
        <p:spPr>
          <a:xfrm>
            <a:off x="8324963" y="6165304"/>
            <a:ext cx="495509" cy="365125"/>
          </a:xfrm>
        </p:spPr>
        <p:txBody>
          <a:bodyPr/>
          <a:lstStyle/>
          <a:p>
            <a:fld id="{7F0169AE-EAA4-4861-8157-74D56151B078}" type="slidenum">
              <a:rPr lang="en-US" sz="2000" b="1" smtClean="0">
                <a:solidFill>
                  <a:srgbClr val="002060"/>
                </a:solidFill>
              </a:rPr>
              <a:pPr/>
              <a:t>17</a:t>
            </a:fld>
            <a:endParaRPr lang="en-US" sz="2000" b="1" dirty="0">
              <a:solidFill>
                <a:srgbClr val="002060"/>
              </a:solidFill>
            </a:endParaRPr>
          </a:p>
        </p:txBody>
      </p:sp>
      <p:sp>
        <p:nvSpPr>
          <p:cNvPr id="5" name="TextBox 4"/>
          <p:cNvSpPr txBox="1"/>
          <p:nvPr/>
        </p:nvSpPr>
        <p:spPr>
          <a:xfrm>
            <a:off x="302764" y="1006600"/>
            <a:ext cx="8517708" cy="5262979"/>
          </a:xfrm>
          <a:prstGeom prst="rect">
            <a:avLst/>
          </a:prstGeom>
          <a:noFill/>
        </p:spPr>
        <p:txBody>
          <a:bodyPr wrap="square" rtlCol="0">
            <a:spAutoFit/>
          </a:bodyPr>
          <a:lstStyle/>
          <a:p>
            <a:pPr marL="342900" indent="-342900" algn="just">
              <a:buFont typeface="Arial" panose="020B0604020202020204" pitchFamily="34" charset="0"/>
              <a:buChar char="•"/>
              <a:tabLst>
                <a:tab pos="1608138" algn="l"/>
              </a:tabLst>
            </a:pPr>
            <a:r>
              <a:rPr lang="en-US" sz="1800" b="1" dirty="0"/>
              <a:t>Chapter IX (Section 90-91)</a:t>
            </a:r>
          </a:p>
          <a:p>
            <a:pPr marL="342900" indent="-342900" algn="just">
              <a:buFont typeface="Wingdings" panose="05000000000000000000" pitchFamily="2" charset="2"/>
              <a:buChar char="Ø"/>
              <a:tabLst>
                <a:tab pos="1608138" algn="l"/>
              </a:tabLst>
            </a:pPr>
            <a:r>
              <a:rPr lang="en-US" sz="1800" b="1" dirty="0"/>
              <a:t>Insert Section 90</a:t>
            </a:r>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sz="1800"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sz="1800"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sz="1800" b="1" dirty="0"/>
          </a:p>
          <a:p>
            <a:pPr marL="342900" indent="-342900" algn="just">
              <a:buFont typeface="Wingdings" panose="05000000000000000000" pitchFamily="2" charset="2"/>
              <a:buChar char="Ø"/>
              <a:tabLst>
                <a:tab pos="1608138" algn="l"/>
              </a:tabLst>
            </a:pPr>
            <a:endParaRPr lang="en-US" sz="1800" b="1" dirty="0"/>
          </a:p>
          <a:p>
            <a:pPr algn="just">
              <a:tabLst>
                <a:tab pos="1608138" algn="l"/>
              </a:tabLst>
            </a:pPr>
            <a:endParaRPr lang="en-US" sz="2400" b="1" dirty="0">
              <a:latin typeface="Times New Roman" panose="02020603050405020304" pitchFamily="18" charset="0"/>
              <a:cs typeface="Times New Roman" panose="02020603050405020304" pitchFamily="18" charset="0"/>
            </a:endParaRPr>
          </a:p>
          <a:p>
            <a:pPr algn="just">
              <a:tabLst>
                <a:tab pos="1608138" algn="l"/>
              </a:tabLst>
            </a:pPr>
            <a:endParaRPr lang="en-US" sz="2400" b="1" dirty="0"/>
          </a:p>
        </p:txBody>
      </p:sp>
      <p:pic>
        <p:nvPicPr>
          <p:cNvPr id="9" name="Picture 8">
            <a:extLst>
              <a:ext uri="{FF2B5EF4-FFF2-40B4-BE49-F238E27FC236}">
                <a16:creationId xmlns:a16="http://schemas.microsoft.com/office/drawing/2014/main" id="{88D191A6-AADC-CF1B-BD10-5A47233D8770}"/>
              </a:ext>
            </a:extLst>
          </p:cNvPr>
          <p:cNvPicPr>
            <a:picLocks noChangeAspect="1"/>
          </p:cNvPicPr>
          <p:nvPr/>
        </p:nvPicPr>
        <p:blipFill>
          <a:blip r:embed="rId2"/>
          <a:stretch>
            <a:fillRect/>
          </a:stretch>
        </p:blipFill>
        <p:spPr>
          <a:xfrm>
            <a:off x="609600" y="1628775"/>
            <a:ext cx="7715363" cy="4136748"/>
          </a:xfrm>
          <a:prstGeom prst="rect">
            <a:avLst/>
          </a:prstGeom>
        </p:spPr>
      </p:pic>
    </p:spTree>
    <p:extLst>
      <p:ext uri="{BB962C8B-B14F-4D97-AF65-F5344CB8AC3E}">
        <p14:creationId xmlns:p14="http://schemas.microsoft.com/office/powerpoint/2010/main" val="4269750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16632"/>
            <a:ext cx="8928992" cy="6624736"/>
          </a:xfrm>
        </p:spPr>
        <p:style>
          <a:lnRef idx="2">
            <a:schemeClr val="accent1"/>
          </a:lnRef>
          <a:fillRef idx="1">
            <a:schemeClr val="lt1"/>
          </a:fillRef>
          <a:effectRef idx="0">
            <a:schemeClr val="accent1"/>
          </a:effectRef>
          <a:fontRef idx="minor">
            <a:schemeClr val="dk1"/>
          </a:fontRef>
        </p:style>
        <p:txBody>
          <a:bodyPr anchor="t"/>
          <a:lstStyle/>
          <a:p>
            <a:pPr algn="just"/>
            <a:endParaRPr lang="en-US" dirty="0">
              <a:ln>
                <a:solidFill>
                  <a:schemeClr val="bg1"/>
                </a:solidFill>
              </a:ln>
            </a:endParaRPr>
          </a:p>
        </p:txBody>
      </p:sp>
      <p:sp>
        <p:nvSpPr>
          <p:cNvPr id="4" name="Rectangle 3"/>
          <p:cNvSpPr/>
          <p:nvPr/>
        </p:nvSpPr>
        <p:spPr>
          <a:xfrm>
            <a:off x="194752" y="260648"/>
            <a:ext cx="8784976" cy="6495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i="0" u="none" strike="noStrike" spc="300" dirty="0">
                <a:solidFill>
                  <a:schemeClr val="bg1"/>
                </a:solidFill>
                <a:effectLst/>
                <a:latin typeface="Arial Narrow" panose="020B0606020202030204" pitchFamily="34" charset="0"/>
              </a:rPr>
              <a:t>Taxation of Royalties and Fees for Technical Services including TDS under Section 195-I T ACT </a:t>
            </a:r>
            <a:endParaRPr lang="en-US" sz="2000" b="1" dirty="0">
              <a:solidFill>
                <a:schemeClr val="bg1"/>
              </a:solidFill>
              <a:latin typeface="Arial Narrow" panose="020B0606020202030204" pitchFamily="34" charset="0"/>
            </a:endParaRPr>
          </a:p>
        </p:txBody>
      </p:sp>
      <p:sp>
        <p:nvSpPr>
          <p:cNvPr id="7" name="Rounded Rectangle 6"/>
          <p:cNvSpPr/>
          <p:nvPr/>
        </p:nvSpPr>
        <p:spPr>
          <a:xfrm>
            <a:off x="179512" y="6093296"/>
            <a:ext cx="8784976" cy="50405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b="1" dirty="0">
                <a:solidFill>
                  <a:srgbClr val="002060"/>
                </a:solidFill>
              </a:rPr>
              <a:t>CA </a:t>
            </a:r>
            <a:r>
              <a:rPr lang="en-US" b="1" dirty="0" err="1">
                <a:solidFill>
                  <a:srgbClr val="002060"/>
                </a:solidFill>
              </a:rPr>
              <a:t>Pradip</a:t>
            </a:r>
            <a:r>
              <a:rPr lang="en-US" b="1" dirty="0">
                <a:solidFill>
                  <a:srgbClr val="002060"/>
                </a:solidFill>
              </a:rPr>
              <a:t> K. Modi</a:t>
            </a:r>
          </a:p>
        </p:txBody>
      </p:sp>
      <p:sp>
        <p:nvSpPr>
          <p:cNvPr id="3" name="Slide Number Placeholder 2"/>
          <p:cNvSpPr>
            <a:spLocks noGrp="1"/>
          </p:cNvSpPr>
          <p:nvPr>
            <p:ph type="sldNum" sz="quarter" idx="12"/>
          </p:nvPr>
        </p:nvSpPr>
        <p:spPr>
          <a:xfrm>
            <a:off x="8305800" y="6165304"/>
            <a:ext cx="514672" cy="365125"/>
          </a:xfrm>
        </p:spPr>
        <p:txBody>
          <a:bodyPr/>
          <a:lstStyle/>
          <a:p>
            <a:fld id="{7F0169AE-EAA4-4861-8157-74D56151B078}" type="slidenum">
              <a:rPr lang="en-US" sz="2000" b="1" smtClean="0">
                <a:solidFill>
                  <a:srgbClr val="002060"/>
                </a:solidFill>
              </a:rPr>
              <a:pPr/>
              <a:t>18</a:t>
            </a:fld>
            <a:endParaRPr lang="en-US" sz="2000" b="1" dirty="0">
              <a:solidFill>
                <a:srgbClr val="002060"/>
              </a:solidFill>
            </a:endParaRPr>
          </a:p>
        </p:txBody>
      </p:sp>
      <p:sp>
        <p:nvSpPr>
          <p:cNvPr id="5" name="TextBox 4"/>
          <p:cNvSpPr txBox="1"/>
          <p:nvPr/>
        </p:nvSpPr>
        <p:spPr>
          <a:xfrm>
            <a:off x="302764" y="1006600"/>
            <a:ext cx="8517708" cy="5262979"/>
          </a:xfrm>
          <a:prstGeom prst="rect">
            <a:avLst/>
          </a:prstGeom>
          <a:noFill/>
        </p:spPr>
        <p:txBody>
          <a:bodyPr wrap="square" rtlCol="0">
            <a:spAutoFit/>
          </a:bodyPr>
          <a:lstStyle/>
          <a:p>
            <a:pPr marL="342900" indent="-342900" algn="just">
              <a:buFont typeface="Arial" panose="020B0604020202020204" pitchFamily="34" charset="0"/>
              <a:buChar char="•"/>
              <a:tabLst>
                <a:tab pos="1608138" algn="l"/>
              </a:tabLst>
            </a:pPr>
            <a:r>
              <a:rPr lang="en-US" sz="1800" b="1" dirty="0"/>
              <a:t>Chapter IX (Section 90-91)</a:t>
            </a:r>
          </a:p>
          <a:p>
            <a:pPr marL="342900" indent="-342900" algn="just">
              <a:buFont typeface="Wingdings" panose="05000000000000000000" pitchFamily="2" charset="2"/>
              <a:buChar char="Ø"/>
              <a:tabLst>
                <a:tab pos="1608138" algn="l"/>
              </a:tabLst>
            </a:pPr>
            <a:r>
              <a:rPr lang="en-US" sz="1800" b="1" dirty="0"/>
              <a:t>Insert Section 90</a:t>
            </a:r>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sz="1800"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sz="1800"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sz="1800" b="1" dirty="0"/>
          </a:p>
          <a:p>
            <a:pPr marL="342900" indent="-342900" algn="just">
              <a:buFont typeface="Wingdings" panose="05000000000000000000" pitchFamily="2" charset="2"/>
              <a:buChar char="Ø"/>
              <a:tabLst>
                <a:tab pos="1608138" algn="l"/>
              </a:tabLst>
            </a:pPr>
            <a:endParaRPr lang="en-US" sz="1800" b="1" dirty="0"/>
          </a:p>
          <a:p>
            <a:pPr algn="just">
              <a:tabLst>
                <a:tab pos="1608138" algn="l"/>
              </a:tabLst>
            </a:pPr>
            <a:endParaRPr lang="en-US" sz="2400" b="1" dirty="0">
              <a:latin typeface="Times New Roman" panose="02020603050405020304" pitchFamily="18" charset="0"/>
              <a:cs typeface="Times New Roman" panose="02020603050405020304" pitchFamily="18" charset="0"/>
            </a:endParaRPr>
          </a:p>
          <a:p>
            <a:pPr algn="just">
              <a:tabLst>
                <a:tab pos="1608138" algn="l"/>
              </a:tabLst>
            </a:pPr>
            <a:endParaRPr lang="en-US" sz="2400" b="1" dirty="0"/>
          </a:p>
        </p:txBody>
      </p:sp>
      <p:pic>
        <p:nvPicPr>
          <p:cNvPr id="8" name="Picture 7">
            <a:extLst>
              <a:ext uri="{FF2B5EF4-FFF2-40B4-BE49-F238E27FC236}">
                <a16:creationId xmlns:a16="http://schemas.microsoft.com/office/drawing/2014/main" id="{EF900D2E-364D-1E37-2D5A-1F522E632775}"/>
              </a:ext>
            </a:extLst>
          </p:cNvPr>
          <p:cNvPicPr>
            <a:picLocks noChangeAspect="1"/>
          </p:cNvPicPr>
          <p:nvPr/>
        </p:nvPicPr>
        <p:blipFill>
          <a:blip r:embed="rId2"/>
          <a:stretch>
            <a:fillRect/>
          </a:stretch>
        </p:blipFill>
        <p:spPr>
          <a:xfrm>
            <a:off x="541571" y="1749017"/>
            <a:ext cx="8091338" cy="3546998"/>
          </a:xfrm>
          <a:prstGeom prst="rect">
            <a:avLst/>
          </a:prstGeom>
        </p:spPr>
      </p:pic>
    </p:spTree>
    <p:extLst>
      <p:ext uri="{BB962C8B-B14F-4D97-AF65-F5344CB8AC3E}">
        <p14:creationId xmlns:p14="http://schemas.microsoft.com/office/powerpoint/2010/main" val="28992408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16632"/>
            <a:ext cx="8928992" cy="6624736"/>
          </a:xfrm>
        </p:spPr>
        <p:style>
          <a:lnRef idx="2">
            <a:schemeClr val="accent1"/>
          </a:lnRef>
          <a:fillRef idx="1">
            <a:schemeClr val="lt1"/>
          </a:fillRef>
          <a:effectRef idx="0">
            <a:schemeClr val="accent1"/>
          </a:effectRef>
          <a:fontRef idx="minor">
            <a:schemeClr val="dk1"/>
          </a:fontRef>
        </p:style>
        <p:txBody>
          <a:bodyPr anchor="t"/>
          <a:lstStyle/>
          <a:p>
            <a:pPr algn="just"/>
            <a:endParaRPr lang="en-US" dirty="0">
              <a:ln>
                <a:solidFill>
                  <a:schemeClr val="bg1"/>
                </a:solidFill>
              </a:ln>
            </a:endParaRPr>
          </a:p>
        </p:txBody>
      </p:sp>
      <p:sp>
        <p:nvSpPr>
          <p:cNvPr id="4" name="Rectangle 3"/>
          <p:cNvSpPr/>
          <p:nvPr/>
        </p:nvSpPr>
        <p:spPr>
          <a:xfrm>
            <a:off x="194752" y="260648"/>
            <a:ext cx="8784976" cy="6495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i="0" u="none" strike="noStrike" spc="300" dirty="0">
                <a:solidFill>
                  <a:schemeClr val="bg1"/>
                </a:solidFill>
                <a:effectLst/>
                <a:latin typeface="Arial Narrow" panose="020B0606020202030204" pitchFamily="34" charset="0"/>
              </a:rPr>
              <a:t>Taxation of Royalties and Fees for Technical Services including TDS under Section 195-I T ACT </a:t>
            </a:r>
            <a:endParaRPr lang="en-US" sz="2000" b="1" dirty="0">
              <a:solidFill>
                <a:schemeClr val="bg1"/>
              </a:solidFill>
              <a:latin typeface="Arial Narrow" panose="020B0606020202030204" pitchFamily="34" charset="0"/>
            </a:endParaRPr>
          </a:p>
        </p:txBody>
      </p:sp>
      <p:sp>
        <p:nvSpPr>
          <p:cNvPr id="7" name="Rounded Rectangle 6"/>
          <p:cNvSpPr/>
          <p:nvPr/>
        </p:nvSpPr>
        <p:spPr>
          <a:xfrm>
            <a:off x="179512" y="6093296"/>
            <a:ext cx="8784976" cy="50405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b="1" dirty="0">
                <a:solidFill>
                  <a:srgbClr val="002060"/>
                </a:solidFill>
              </a:rPr>
              <a:t>CA </a:t>
            </a:r>
            <a:r>
              <a:rPr lang="en-US" b="1" dirty="0" err="1">
                <a:solidFill>
                  <a:srgbClr val="002060"/>
                </a:solidFill>
              </a:rPr>
              <a:t>Pradip</a:t>
            </a:r>
            <a:r>
              <a:rPr lang="en-US" b="1" dirty="0">
                <a:solidFill>
                  <a:srgbClr val="002060"/>
                </a:solidFill>
              </a:rPr>
              <a:t> K. Modi</a:t>
            </a:r>
          </a:p>
        </p:txBody>
      </p:sp>
      <p:sp>
        <p:nvSpPr>
          <p:cNvPr id="3" name="Slide Number Placeholder 2"/>
          <p:cNvSpPr>
            <a:spLocks noGrp="1"/>
          </p:cNvSpPr>
          <p:nvPr>
            <p:ph type="sldNum" sz="quarter" idx="12"/>
          </p:nvPr>
        </p:nvSpPr>
        <p:spPr>
          <a:xfrm>
            <a:off x="8229600" y="6165304"/>
            <a:ext cx="590872" cy="365125"/>
          </a:xfrm>
        </p:spPr>
        <p:txBody>
          <a:bodyPr/>
          <a:lstStyle/>
          <a:p>
            <a:fld id="{7F0169AE-EAA4-4861-8157-74D56151B078}" type="slidenum">
              <a:rPr lang="en-US" sz="2000" b="1" smtClean="0">
                <a:solidFill>
                  <a:srgbClr val="002060"/>
                </a:solidFill>
              </a:rPr>
              <a:pPr/>
              <a:t>19</a:t>
            </a:fld>
            <a:endParaRPr lang="en-US" sz="2000" b="1" dirty="0">
              <a:solidFill>
                <a:srgbClr val="002060"/>
              </a:solidFill>
            </a:endParaRPr>
          </a:p>
        </p:txBody>
      </p:sp>
      <p:sp>
        <p:nvSpPr>
          <p:cNvPr id="5" name="TextBox 4"/>
          <p:cNvSpPr txBox="1"/>
          <p:nvPr/>
        </p:nvSpPr>
        <p:spPr>
          <a:xfrm>
            <a:off x="302764" y="1006600"/>
            <a:ext cx="8517708" cy="5262979"/>
          </a:xfrm>
          <a:prstGeom prst="rect">
            <a:avLst/>
          </a:prstGeom>
          <a:noFill/>
        </p:spPr>
        <p:txBody>
          <a:bodyPr wrap="square" rtlCol="0">
            <a:spAutoFit/>
          </a:bodyPr>
          <a:lstStyle/>
          <a:p>
            <a:pPr marL="342900" indent="-342900" algn="just">
              <a:buFont typeface="Arial" panose="020B0604020202020204" pitchFamily="34" charset="0"/>
              <a:buChar char="•"/>
              <a:tabLst>
                <a:tab pos="1608138" algn="l"/>
              </a:tabLst>
            </a:pPr>
            <a:r>
              <a:rPr lang="en-US" sz="1800" b="1" dirty="0"/>
              <a:t>Chapter IX (Section 90-91)</a:t>
            </a:r>
          </a:p>
          <a:p>
            <a:pPr marL="342900" indent="-342900" algn="just">
              <a:buFont typeface="Wingdings" panose="05000000000000000000" pitchFamily="2" charset="2"/>
              <a:buChar char="Ø"/>
              <a:tabLst>
                <a:tab pos="1608138" algn="l"/>
              </a:tabLst>
            </a:pPr>
            <a:r>
              <a:rPr lang="en-US" sz="1800" b="1" dirty="0"/>
              <a:t>Insert Section 90</a:t>
            </a:r>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sz="1800"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sz="1800"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sz="1800" b="1" dirty="0"/>
          </a:p>
          <a:p>
            <a:pPr marL="342900" indent="-342900" algn="just">
              <a:buFont typeface="Wingdings" panose="05000000000000000000" pitchFamily="2" charset="2"/>
              <a:buChar char="Ø"/>
              <a:tabLst>
                <a:tab pos="1608138" algn="l"/>
              </a:tabLst>
            </a:pPr>
            <a:endParaRPr lang="en-US" sz="1800" b="1" dirty="0"/>
          </a:p>
          <a:p>
            <a:pPr algn="just">
              <a:tabLst>
                <a:tab pos="1608138" algn="l"/>
              </a:tabLst>
            </a:pPr>
            <a:endParaRPr lang="en-US" sz="2400" b="1" dirty="0">
              <a:latin typeface="Times New Roman" panose="02020603050405020304" pitchFamily="18" charset="0"/>
              <a:cs typeface="Times New Roman" panose="02020603050405020304" pitchFamily="18" charset="0"/>
            </a:endParaRPr>
          </a:p>
          <a:p>
            <a:pPr algn="just">
              <a:tabLst>
                <a:tab pos="1608138" algn="l"/>
              </a:tabLst>
            </a:pPr>
            <a:endParaRPr lang="en-US" sz="2400" b="1" dirty="0"/>
          </a:p>
        </p:txBody>
      </p:sp>
      <p:pic>
        <p:nvPicPr>
          <p:cNvPr id="9" name="Picture 8">
            <a:extLst>
              <a:ext uri="{FF2B5EF4-FFF2-40B4-BE49-F238E27FC236}">
                <a16:creationId xmlns:a16="http://schemas.microsoft.com/office/drawing/2014/main" id="{3428BF40-7A35-CB88-972A-4FDF40D88DD3}"/>
              </a:ext>
            </a:extLst>
          </p:cNvPr>
          <p:cNvPicPr>
            <a:picLocks noChangeAspect="1"/>
          </p:cNvPicPr>
          <p:nvPr/>
        </p:nvPicPr>
        <p:blipFill>
          <a:blip r:embed="rId2"/>
          <a:stretch>
            <a:fillRect/>
          </a:stretch>
        </p:blipFill>
        <p:spPr>
          <a:xfrm>
            <a:off x="838200" y="1661651"/>
            <a:ext cx="7315200" cy="4306111"/>
          </a:xfrm>
          <a:prstGeom prst="rect">
            <a:avLst/>
          </a:prstGeom>
        </p:spPr>
      </p:pic>
    </p:spTree>
    <p:extLst>
      <p:ext uri="{BB962C8B-B14F-4D97-AF65-F5344CB8AC3E}">
        <p14:creationId xmlns:p14="http://schemas.microsoft.com/office/powerpoint/2010/main" val="724157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16632"/>
            <a:ext cx="8928992" cy="6624736"/>
          </a:xfrm>
        </p:spPr>
        <p:style>
          <a:lnRef idx="2">
            <a:schemeClr val="accent1"/>
          </a:lnRef>
          <a:fillRef idx="1">
            <a:schemeClr val="lt1"/>
          </a:fillRef>
          <a:effectRef idx="0">
            <a:schemeClr val="accent1"/>
          </a:effectRef>
          <a:fontRef idx="minor">
            <a:schemeClr val="dk1"/>
          </a:fontRef>
        </p:style>
        <p:txBody>
          <a:bodyPr anchor="t"/>
          <a:lstStyle/>
          <a:p>
            <a:pPr algn="just"/>
            <a:endParaRPr lang="en-US" dirty="0">
              <a:ln>
                <a:solidFill>
                  <a:schemeClr val="bg1"/>
                </a:solidFill>
              </a:ln>
            </a:endParaRPr>
          </a:p>
        </p:txBody>
      </p:sp>
      <p:sp>
        <p:nvSpPr>
          <p:cNvPr id="4" name="Rectangle 3"/>
          <p:cNvSpPr/>
          <p:nvPr/>
        </p:nvSpPr>
        <p:spPr>
          <a:xfrm>
            <a:off x="179512" y="188640"/>
            <a:ext cx="8784976"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i="0" u="none" strike="noStrike" spc="300" dirty="0">
                <a:solidFill>
                  <a:schemeClr val="bg1"/>
                </a:solidFill>
                <a:effectLst/>
                <a:latin typeface="Arial Narrow" panose="020B0606020202030204" pitchFamily="34" charset="0"/>
              </a:rPr>
              <a:t>Taxation of Royalties and Fees for Technical Services including TDS under Section 195-I T ACT </a:t>
            </a:r>
            <a:endParaRPr lang="en-US" sz="2000" b="1" dirty="0">
              <a:solidFill>
                <a:schemeClr val="bg1"/>
              </a:solidFill>
              <a:latin typeface="Arial Narrow" panose="020B0606020202030204" pitchFamily="34" charset="0"/>
            </a:endParaRPr>
          </a:p>
        </p:txBody>
      </p:sp>
      <p:sp>
        <p:nvSpPr>
          <p:cNvPr id="7" name="Rounded Rectangle 6"/>
          <p:cNvSpPr/>
          <p:nvPr/>
        </p:nvSpPr>
        <p:spPr>
          <a:xfrm>
            <a:off x="179512" y="6093296"/>
            <a:ext cx="8784976" cy="50405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b="1" dirty="0">
                <a:solidFill>
                  <a:srgbClr val="002060"/>
                </a:solidFill>
              </a:rPr>
              <a:t>CA </a:t>
            </a:r>
            <a:r>
              <a:rPr lang="en-US" b="1" dirty="0" err="1">
                <a:solidFill>
                  <a:srgbClr val="002060"/>
                </a:solidFill>
              </a:rPr>
              <a:t>Pradip</a:t>
            </a:r>
            <a:r>
              <a:rPr lang="en-US" b="1" dirty="0">
                <a:solidFill>
                  <a:srgbClr val="002060"/>
                </a:solidFill>
              </a:rPr>
              <a:t> K. Modi</a:t>
            </a:r>
          </a:p>
        </p:txBody>
      </p:sp>
      <p:sp>
        <p:nvSpPr>
          <p:cNvPr id="3" name="Slide Number Placeholder 2"/>
          <p:cNvSpPr>
            <a:spLocks noGrp="1"/>
          </p:cNvSpPr>
          <p:nvPr>
            <p:ph type="sldNum" sz="quarter" idx="12"/>
          </p:nvPr>
        </p:nvSpPr>
        <p:spPr>
          <a:xfrm>
            <a:off x="8460432" y="6165304"/>
            <a:ext cx="360040" cy="365125"/>
          </a:xfrm>
        </p:spPr>
        <p:txBody>
          <a:bodyPr/>
          <a:lstStyle/>
          <a:p>
            <a:fld id="{7F0169AE-EAA4-4861-8157-74D56151B078}" type="slidenum">
              <a:rPr lang="en-US" sz="2000" b="1" smtClean="0">
                <a:solidFill>
                  <a:srgbClr val="002060"/>
                </a:solidFill>
              </a:rPr>
              <a:pPr/>
              <a:t>2</a:t>
            </a:fld>
            <a:endParaRPr lang="en-US" sz="2000" b="1" dirty="0">
              <a:solidFill>
                <a:srgbClr val="002060"/>
              </a:solidFill>
            </a:endParaRPr>
          </a:p>
        </p:txBody>
      </p:sp>
      <p:sp>
        <p:nvSpPr>
          <p:cNvPr id="5" name="TextBox 4"/>
          <p:cNvSpPr txBox="1"/>
          <p:nvPr/>
        </p:nvSpPr>
        <p:spPr>
          <a:xfrm>
            <a:off x="431540" y="1574787"/>
            <a:ext cx="8280920" cy="4616648"/>
          </a:xfrm>
          <a:prstGeom prst="rect">
            <a:avLst/>
          </a:prstGeom>
          <a:noFill/>
        </p:spPr>
        <p:txBody>
          <a:bodyPr wrap="square" rtlCol="0">
            <a:spAutoFit/>
          </a:bodyPr>
          <a:lstStyle/>
          <a:p>
            <a:pPr marL="342900" indent="-342900" algn="just">
              <a:buFont typeface="Wingdings" panose="05000000000000000000" pitchFamily="2" charset="2"/>
              <a:buChar char="v"/>
              <a:tabLst>
                <a:tab pos="1608138" algn="l"/>
              </a:tabLst>
            </a:pPr>
            <a:r>
              <a:rPr lang="en-US" sz="2400" b="1" dirty="0">
                <a:latin typeface="Times New Roman" panose="02020603050405020304" pitchFamily="18" charset="0"/>
                <a:cs typeface="Times New Roman" panose="02020603050405020304" pitchFamily="18" charset="0"/>
              </a:rPr>
              <a:t>Basics for selected topic :</a:t>
            </a:r>
          </a:p>
          <a:p>
            <a:pPr marL="800100" lvl="1" indent="-342900" algn="just">
              <a:buFont typeface="Arial" panose="020B0604020202020204" pitchFamily="34" charset="0"/>
              <a:buChar char="•"/>
              <a:tabLst>
                <a:tab pos="1608138" algn="l"/>
              </a:tabLst>
            </a:pPr>
            <a:r>
              <a:rPr lang="en-US" b="1" dirty="0">
                <a:latin typeface="Times New Roman" panose="02020603050405020304" pitchFamily="18" charset="0"/>
                <a:cs typeface="Times New Roman" panose="02020603050405020304" pitchFamily="18" charset="0"/>
              </a:rPr>
              <a:t>Section – 99 of Government of India Act, 1935</a:t>
            </a:r>
          </a:p>
          <a:p>
            <a:pPr marL="800100" lvl="1" indent="-342900" algn="just">
              <a:buFont typeface="Arial" panose="020B0604020202020204" pitchFamily="34" charset="0"/>
              <a:buChar char="•"/>
              <a:tabLst>
                <a:tab pos="1608138" algn="l"/>
              </a:tabLst>
            </a:pPr>
            <a:r>
              <a:rPr lang="en-US" b="1" dirty="0">
                <a:latin typeface="Times New Roman" panose="02020603050405020304" pitchFamily="18" charset="0"/>
                <a:cs typeface="Times New Roman" panose="02020603050405020304" pitchFamily="18" charset="0"/>
              </a:rPr>
              <a:t>Constitution of India – Article : 265, 51, 245</a:t>
            </a:r>
            <a:endParaRPr lang="en-US" sz="2000" b="1" dirty="0">
              <a:latin typeface="Times New Roman" panose="02020603050405020304" pitchFamily="18" charset="0"/>
              <a:cs typeface="Times New Roman" panose="02020603050405020304" pitchFamily="18" charset="0"/>
            </a:endParaRPr>
          </a:p>
          <a:p>
            <a:pPr marL="800100" lvl="1" indent="-342900" algn="just">
              <a:buFont typeface="Arial" panose="020B0604020202020204" pitchFamily="34" charset="0"/>
              <a:buChar char="•"/>
              <a:tabLst>
                <a:tab pos="1608138" algn="l"/>
              </a:tabLst>
            </a:pPr>
            <a:r>
              <a:rPr lang="en-US" b="1" dirty="0">
                <a:latin typeface="Times New Roman" panose="02020603050405020304" pitchFamily="18" charset="0"/>
                <a:cs typeface="Times New Roman" panose="02020603050405020304" pitchFamily="18" charset="0"/>
              </a:rPr>
              <a:t>Chapter II (Section 4 -9B)</a:t>
            </a:r>
          </a:p>
          <a:p>
            <a:pPr marL="800100" lvl="1" indent="-342900" algn="just">
              <a:buFont typeface="Arial" panose="020B0604020202020204" pitchFamily="34" charset="0"/>
              <a:buChar char="•"/>
              <a:tabLst>
                <a:tab pos="1608138" algn="l"/>
              </a:tabLst>
            </a:pPr>
            <a:r>
              <a:rPr lang="en-US" b="1" dirty="0">
                <a:latin typeface="Times New Roman" panose="02020603050405020304" pitchFamily="18" charset="0"/>
                <a:cs typeface="Times New Roman" panose="02020603050405020304" pitchFamily="18" charset="0"/>
              </a:rPr>
              <a:t>Chapter IX (Section 90-91)</a:t>
            </a:r>
          </a:p>
          <a:p>
            <a:pPr marL="800100" lvl="1" indent="-342900" algn="just">
              <a:buFont typeface="Arial" panose="020B0604020202020204" pitchFamily="34" charset="0"/>
              <a:buChar char="•"/>
              <a:tabLst>
                <a:tab pos="1608138" algn="l"/>
              </a:tabLst>
            </a:pPr>
            <a:r>
              <a:rPr lang="en-US" b="1" dirty="0">
                <a:latin typeface="Times New Roman" panose="02020603050405020304" pitchFamily="18" charset="0"/>
                <a:cs typeface="Times New Roman" panose="02020603050405020304" pitchFamily="18" charset="0"/>
              </a:rPr>
              <a:t>Chapter XII (section (110-115BBJ)</a:t>
            </a:r>
          </a:p>
          <a:p>
            <a:pPr marL="800100" lvl="1" indent="-342900" algn="just">
              <a:buFont typeface="Arial" panose="020B0604020202020204" pitchFamily="34" charset="0"/>
              <a:buChar char="•"/>
              <a:tabLst>
                <a:tab pos="1608138" algn="l"/>
              </a:tabLst>
            </a:pPr>
            <a:r>
              <a:rPr lang="en-US" b="1" dirty="0">
                <a:latin typeface="Times New Roman" panose="02020603050405020304" pitchFamily="18" charset="0"/>
                <a:cs typeface="Times New Roman" panose="02020603050405020304" pitchFamily="18" charset="0"/>
              </a:rPr>
              <a:t>Chapter XVII (Section 190-206B) </a:t>
            </a:r>
          </a:p>
          <a:p>
            <a:pPr marL="800100" lvl="1" indent="-342900" algn="just">
              <a:buFont typeface="Arial" panose="020B0604020202020204" pitchFamily="34" charset="0"/>
              <a:buChar char="•"/>
              <a:tabLst>
                <a:tab pos="1608138" algn="l"/>
              </a:tabLst>
            </a:pPr>
            <a:r>
              <a:rPr lang="en-US" b="1" dirty="0">
                <a:latin typeface="Times New Roman" panose="02020603050405020304" pitchFamily="18" charset="0"/>
                <a:cs typeface="Times New Roman" panose="02020603050405020304" pitchFamily="18" charset="0"/>
              </a:rPr>
              <a:t>Tax Treaties </a:t>
            </a:r>
          </a:p>
          <a:p>
            <a:pPr marL="800100" lvl="1" indent="-342900" algn="just">
              <a:buFont typeface="Arial" panose="020B0604020202020204" pitchFamily="34" charset="0"/>
              <a:buChar char="•"/>
              <a:tabLst>
                <a:tab pos="1608138" algn="l"/>
              </a:tabLst>
            </a:pPr>
            <a:r>
              <a:rPr lang="en-US" b="1" dirty="0">
                <a:latin typeface="Times New Roman" panose="02020603050405020304" pitchFamily="18" charset="0"/>
                <a:cs typeface="Times New Roman" panose="02020603050405020304" pitchFamily="18" charset="0"/>
              </a:rPr>
              <a:t>Multilateral Instrument (MLI)</a:t>
            </a:r>
          </a:p>
          <a:p>
            <a:pPr marL="800100" lvl="1" indent="-342900" algn="just">
              <a:buFont typeface="Arial" panose="020B0604020202020204" pitchFamily="34" charset="0"/>
              <a:buChar char="•"/>
              <a:tabLst>
                <a:tab pos="1608138" algn="l"/>
              </a:tabLst>
            </a:pPr>
            <a:r>
              <a:rPr lang="en-US" b="1" dirty="0">
                <a:latin typeface="Times New Roman" panose="02020603050405020304" pitchFamily="18" charset="0"/>
                <a:cs typeface="Times New Roman" panose="02020603050405020304" pitchFamily="18" charset="0"/>
              </a:rPr>
              <a:t>Income Tax Rule 21AB –Read with Sec 90(4) –form 10F</a:t>
            </a:r>
          </a:p>
          <a:p>
            <a:pPr marL="800100" lvl="1" indent="-342900" algn="just">
              <a:buFont typeface="Arial" panose="020B0604020202020204" pitchFamily="34" charset="0"/>
              <a:buChar char="•"/>
              <a:tabLst>
                <a:tab pos="1608138" algn="l"/>
              </a:tabLst>
            </a:pPr>
            <a:r>
              <a:rPr lang="en-US" b="1" dirty="0">
                <a:latin typeface="Times New Roman" panose="02020603050405020304" pitchFamily="18" charset="0"/>
                <a:cs typeface="Times New Roman" panose="02020603050405020304" pitchFamily="18" charset="0"/>
              </a:rPr>
              <a:t>Income Tax Rules 26 -Rate of currency for TDS credit </a:t>
            </a:r>
          </a:p>
          <a:p>
            <a:pPr marL="800100" lvl="1" indent="-342900" algn="just">
              <a:buFont typeface="Arial" panose="020B0604020202020204" pitchFamily="34" charset="0"/>
              <a:buChar char="•"/>
              <a:tabLst>
                <a:tab pos="1608138" algn="l"/>
              </a:tabLst>
            </a:pPr>
            <a:r>
              <a:rPr lang="en-US" b="1" dirty="0">
                <a:latin typeface="Times New Roman" panose="02020603050405020304" pitchFamily="18" charset="0"/>
                <a:cs typeface="Times New Roman" panose="02020603050405020304" pitchFamily="18" charset="0"/>
              </a:rPr>
              <a:t>Income Tax Rule  28-Application u/s 197 form 13 </a:t>
            </a:r>
          </a:p>
          <a:p>
            <a:pPr marL="800100" lvl="1" indent="-342900" algn="just">
              <a:buFont typeface="Arial" panose="020B0604020202020204" pitchFamily="34" charset="0"/>
              <a:buChar char="•"/>
              <a:tabLst>
                <a:tab pos="1608138" algn="l"/>
              </a:tabLst>
            </a:pPr>
            <a:r>
              <a:rPr lang="en-US" b="1" dirty="0">
                <a:latin typeface="Times New Roman" panose="02020603050405020304" pitchFamily="18" charset="0"/>
                <a:cs typeface="Times New Roman" panose="02020603050405020304" pitchFamily="18" charset="0"/>
              </a:rPr>
              <a:t>Income Tax Rule 29B-Application u/s195(3)</a:t>
            </a:r>
          </a:p>
          <a:p>
            <a:pPr marL="800100" lvl="1" indent="-342900" algn="just">
              <a:buFont typeface="Arial" panose="020B0604020202020204" pitchFamily="34" charset="0"/>
              <a:buChar char="•"/>
              <a:tabLst>
                <a:tab pos="1608138" algn="l"/>
              </a:tabLst>
            </a:pPr>
            <a:r>
              <a:rPr lang="en-US" b="1" dirty="0">
                <a:latin typeface="Times New Roman" panose="02020603050405020304" pitchFamily="18" charset="0"/>
                <a:cs typeface="Times New Roman" panose="02020603050405020304" pitchFamily="18" charset="0"/>
              </a:rPr>
              <a:t>Income Tax Rule 37BB-Filing form 15 Ca and CB</a:t>
            </a:r>
          </a:p>
          <a:p>
            <a:pPr marL="800100" lvl="1" indent="-342900" algn="just">
              <a:buFont typeface="Arial" panose="020B0604020202020204" pitchFamily="34" charset="0"/>
              <a:buChar char="•"/>
              <a:tabLst>
                <a:tab pos="1608138" algn="l"/>
              </a:tabLst>
            </a:pPr>
            <a:r>
              <a:rPr lang="en-US" b="1" dirty="0">
                <a:latin typeface="Times New Roman" panose="02020603050405020304" pitchFamily="18" charset="0"/>
                <a:cs typeface="Times New Roman" panose="02020603050405020304" pitchFamily="18" charset="0"/>
              </a:rPr>
              <a:t>Income Tax Rule 37BC-Sec 206AA not apply on payment Int, </a:t>
            </a:r>
            <a:r>
              <a:rPr lang="en-US" b="1" dirty="0" err="1">
                <a:latin typeface="Times New Roman" panose="02020603050405020304" pitchFamily="18" charset="0"/>
                <a:cs typeface="Times New Roman" panose="02020603050405020304" pitchFamily="18" charset="0"/>
              </a:rPr>
              <a:t>Royalty,FTS</a:t>
            </a:r>
            <a:r>
              <a:rPr lang="en-US" b="1" dirty="0">
                <a:latin typeface="Times New Roman" panose="02020603050405020304" pitchFamily="18" charset="0"/>
                <a:cs typeface="Times New Roman" panose="02020603050405020304" pitchFamily="18" charset="0"/>
              </a:rPr>
              <a:t>   </a:t>
            </a:r>
          </a:p>
          <a:p>
            <a:pPr lvl="1" algn="just">
              <a:tabLst>
                <a:tab pos="1608138" algn="l"/>
              </a:tabLst>
            </a:pPr>
            <a:r>
              <a:rPr lang="en-US" b="1" dirty="0">
                <a:latin typeface="Times New Roman" panose="02020603050405020304" pitchFamily="18" charset="0"/>
                <a:cs typeface="Times New Roman" panose="02020603050405020304" pitchFamily="18" charset="0"/>
              </a:rPr>
              <a:t>                                               Dividend and Capital Gain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92173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16632"/>
            <a:ext cx="8928992" cy="6624736"/>
          </a:xfrm>
        </p:spPr>
        <p:style>
          <a:lnRef idx="2">
            <a:schemeClr val="accent1"/>
          </a:lnRef>
          <a:fillRef idx="1">
            <a:schemeClr val="lt1"/>
          </a:fillRef>
          <a:effectRef idx="0">
            <a:schemeClr val="accent1"/>
          </a:effectRef>
          <a:fontRef idx="minor">
            <a:schemeClr val="dk1"/>
          </a:fontRef>
        </p:style>
        <p:txBody>
          <a:bodyPr anchor="t"/>
          <a:lstStyle/>
          <a:p>
            <a:pPr algn="just"/>
            <a:endParaRPr lang="en-US" dirty="0">
              <a:ln>
                <a:solidFill>
                  <a:schemeClr val="bg1"/>
                </a:solidFill>
              </a:ln>
            </a:endParaRPr>
          </a:p>
        </p:txBody>
      </p:sp>
      <p:sp>
        <p:nvSpPr>
          <p:cNvPr id="4" name="Rectangle 3"/>
          <p:cNvSpPr/>
          <p:nvPr/>
        </p:nvSpPr>
        <p:spPr>
          <a:xfrm>
            <a:off x="194752" y="260648"/>
            <a:ext cx="8784976" cy="6495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i="0" u="none" strike="noStrike" spc="300" dirty="0">
                <a:solidFill>
                  <a:schemeClr val="bg1"/>
                </a:solidFill>
                <a:effectLst/>
                <a:latin typeface="Arial Narrow" panose="020B0606020202030204" pitchFamily="34" charset="0"/>
              </a:rPr>
              <a:t>Taxation of Royalties and Fees for Technical Services including TDS under Section 195-I T ACT </a:t>
            </a:r>
            <a:endParaRPr lang="en-US" sz="2000" b="1" dirty="0">
              <a:solidFill>
                <a:schemeClr val="bg1"/>
              </a:solidFill>
              <a:latin typeface="Arial Narrow" panose="020B0606020202030204" pitchFamily="34" charset="0"/>
            </a:endParaRPr>
          </a:p>
        </p:txBody>
      </p:sp>
      <p:sp>
        <p:nvSpPr>
          <p:cNvPr id="7" name="Rounded Rectangle 6"/>
          <p:cNvSpPr/>
          <p:nvPr/>
        </p:nvSpPr>
        <p:spPr>
          <a:xfrm>
            <a:off x="179512" y="6093296"/>
            <a:ext cx="8784976" cy="50405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b="1" dirty="0">
                <a:solidFill>
                  <a:srgbClr val="002060"/>
                </a:solidFill>
              </a:rPr>
              <a:t>CA </a:t>
            </a:r>
            <a:r>
              <a:rPr lang="en-US" b="1" dirty="0" err="1">
                <a:solidFill>
                  <a:srgbClr val="002060"/>
                </a:solidFill>
              </a:rPr>
              <a:t>Pradip</a:t>
            </a:r>
            <a:r>
              <a:rPr lang="en-US" b="1" dirty="0">
                <a:solidFill>
                  <a:srgbClr val="002060"/>
                </a:solidFill>
              </a:rPr>
              <a:t> K. Modi</a:t>
            </a:r>
          </a:p>
        </p:txBody>
      </p:sp>
      <p:sp>
        <p:nvSpPr>
          <p:cNvPr id="3" name="Slide Number Placeholder 2"/>
          <p:cNvSpPr>
            <a:spLocks noGrp="1"/>
          </p:cNvSpPr>
          <p:nvPr>
            <p:ph type="sldNum" sz="quarter" idx="12"/>
          </p:nvPr>
        </p:nvSpPr>
        <p:spPr>
          <a:xfrm>
            <a:off x="8305800" y="6165304"/>
            <a:ext cx="514672" cy="365125"/>
          </a:xfrm>
        </p:spPr>
        <p:txBody>
          <a:bodyPr/>
          <a:lstStyle/>
          <a:p>
            <a:fld id="{7F0169AE-EAA4-4861-8157-74D56151B078}" type="slidenum">
              <a:rPr lang="en-US" sz="2000" b="1" smtClean="0">
                <a:solidFill>
                  <a:srgbClr val="002060"/>
                </a:solidFill>
              </a:rPr>
              <a:pPr/>
              <a:t>20</a:t>
            </a:fld>
            <a:endParaRPr lang="en-US" sz="2000" b="1" dirty="0">
              <a:solidFill>
                <a:srgbClr val="002060"/>
              </a:solidFill>
            </a:endParaRPr>
          </a:p>
        </p:txBody>
      </p:sp>
      <p:sp>
        <p:nvSpPr>
          <p:cNvPr id="5" name="TextBox 4"/>
          <p:cNvSpPr txBox="1"/>
          <p:nvPr/>
        </p:nvSpPr>
        <p:spPr>
          <a:xfrm>
            <a:off x="302764" y="1006600"/>
            <a:ext cx="8517708" cy="5262979"/>
          </a:xfrm>
          <a:prstGeom prst="rect">
            <a:avLst/>
          </a:prstGeom>
          <a:noFill/>
        </p:spPr>
        <p:txBody>
          <a:bodyPr wrap="square" rtlCol="0">
            <a:spAutoFit/>
          </a:bodyPr>
          <a:lstStyle/>
          <a:p>
            <a:pPr marL="342900" indent="-342900" algn="just">
              <a:buFont typeface="Arial" panose="020B0604020202020204" pitchFamily="34" charset="0"/>
              <a:buChar char="•"/>
              <a:tabLst>
                <a:tab pos="1608138" algn="l"/>
              </a:tabLst>
            </a:pPr>
            <a:r>
              <a:rPr lang="en-US" sz="1800" b="1" dirty="0"/>
              <a:t>Chapter IX (Section 90-91)</a:t>
            </a:r>
          </a:p>
          <a:p>
            <a:pPr marL="342900" indent="-342900" algn="just">
              <a:buFont typeface="Wingdings" panose="05000000000000000000" pitchFamily="2" charset="2"/>
              <a:buChar char="Ø"/>
              <a:tabLst>
                <a:tab pos="1608138" algn="l"/>
              </a:tabLst>
            </a:pPr>
            <a:r>
              <a:rPr lang="en-US" sz="1800" b="1" dirty="0"/>
              <a:t>Insert Section 90</a:t>
            </a:r>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sz="1800"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sz="1800"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sz="1800" b="1" dirty="0"/>
          </a:p>
          <a:p>
            <a:pPr marL="342900" indent="-342900" algn="just">
              <a:buFont typeface="Wingdings" panose="05000000000000000000" pitchFamily="2" charset="2"/>
              <a:buChar char="Ø"/>
              <a:tabLst>
                <a:tab pos="1608138" algn="l"/>
              </a:tabLst>
            </a:pPr>
            <a:endParaRPr lang="en-US" sz="1800" b="1" dirty="0"/>
          </a:p>
          <a:p>
            <a:pPr algn="just">
              <a:tabLst>
                <a:tab pos="1608138" algn="l"/>
              </a:tabLst>
            </a:pPr>
            <a:endParaRPr lang="en-US" sz="2400" b="1" dirty="0">
              <a:latin typeface="Times New Roman" panose="02020603050405020304" pitchFamily="18" charset="0"/>
              <a:cs typeface="Times New Roman" panose="02020603050405020304" pitchFamily="18" charset="0"/>
            </a:endParaRPr>
          </a:p>
          <a:p>
            <a:pPr algn="just">
              <a:tabLst>
                <a:tab pos="1608138" algn="l"/>
              </a:tabLst>
            </a:pPr>
            <a:endParaRPr lang="en-US" sz="2400" b="1" dirty="0"/>
          </a:p>
        </p:txBody>
      </p:sp>
      <p:pic>
        <p:nvPicPr>
          <p:cNvPr id="8" name="Picture 7">
            <a:extLst>
              <a:ext uri="{FF2B5EF4-FFF2-40B4-BE49-F238E27FC236}">
                <a16:creationId xmlns:a16="http://schemas.microsoft.com/office/drawing/2014/main" id="{548BA089-9D8E-9768-0B9E-C32940E40214}"/>
              </a:ext>
            </a:extLst>
          </p:cNvPr>
          <p:cNvPicPr>
            <a:picLocks noChangeAspect="1"/>
          </p:cNvPicPr>
          <p:nvPr/>
        </p:nvPicPr>
        <p:blipFill>
          <a:blip r:embed="rId2"/>
          <a:stretch>
            <a:fillRect/>
          </a:stretch>
        </p:blipFill>
        <p:spPr>
          <a:xfrm>
            <a:off x="342787" y="1841871"/>
            <a:ext cx="8621701" cy="3720729"/>
          </a:xfrm>
          <a:prstGeom prst="rect">
            <a:avLst/>
          </a:prstGeom>
        </p:spPr>
      </p:pic>
    </p:spTree>
    <p:extLst>
      <p:ext uri="{BB962C8B-B14F-4D97-AF65-F5344CB8AC3E}">
        <p14:creationId xmlns:p14="http://schemas.microsoft.com/office/powerpoint/2010/main" val="33280969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16632"/>
            <a:ext cx="8928992" cy="6624736"/>
          </a:xfrm>
        </p:spPr>
        <p:style>
          <a:lnRef idx="2">
            <a:schemeClr val="accent1"/>
          </a:lnRef>
          <a:fillRef idx="1">
            <a:schemeClr val="lt1"/>
          </a:fillRef>
          <a:effectRef idx="0">
            <a:schemeClr val="accent1"/>
          </a:effectRef>
          <a:fontRef idx="minor">
            <a:schemeClr val="dk1"/>
          </a:fontRef>
        </p:style>
        <p:txBody>
          <a:bodyPr anchor="t"/>
          <a:lstStyle/>
          <a:p>
            <a:pPr algn="just"/>
            <a:endParaRPr lang="en-US" dirty="0">
              <a:ln>
                <a:solidFill>
                  <a:schemeClr val="bg1"/>
                </a:solidFill>
              </a:ln>
            </a:endParaRPr>
          </a:p>
        </p:txBody>
      </p:sp>
      <p:sp>
        <p:nvSpPr>
          <p:cNvPr id="4" name="Rectangle 3"/>
          <p:cNvSpPr/>
          <p:nvPr/>
        </p:nvSpPr>
        <p:spPr>
          <a:xfrm>
            <a:off x="194752" y="260648"/>
            <a:ext cx="8784976" cy="6495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i="0" u="none" strike="noStrike" spc="300" dirty="0">
                <a:solidFill>
                  <a:schemeClr val="bg1"/>
                </a:solidFill>
                <a:effectLst/>
                <a:latin typeface="Arial Narrow" panose="020B0606020202030204" pitchFamily="34" charset="0"/>
              </a:rPr>
              <a:t>Taxation of Royalties and Fees for Technical Services including TDS under Section 195-I T ACT </a:t>
            </a:r>
            <a:endParaRPr lang="en-US" sz="2000" b="1" dirty="0">
              <a:solidFill>
                <a:schemeClr val="bg1"/>
              </a:solidFill>
              <a:latin typeface="Arial Narrow" panose="020B0606020202030204" pitchFamily="34" charset="0"/>
            </a:endParaRPr>
          </a:p>
        </p:txBody>
      </p:sp>
      <p:sp>
        <p:nvSpPr>
          <p:cNvPr id="7" name="Rounded Rectangle 6"/>
          <p:cNvSpPr/>
          <p:nvPr/>
        </p:nvSpPr>
        <p:spPr>
          <a:xfrm>
            <a:off x="179512" y="6093296"/>
            <a:ext cx="8784976" cy="50405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b="1" dirty="0">
                <a:solidFill>
                  <a:srgbClr val="002060"/>
                </a:solidFill>
              </a:rPr>
              <a:t>CA </a:t>
            </a:r>
            <a:r>
              <a:rPr lang="en-US" b="1" dirty="0" err="1">
                <a:solidFill>
                  <a:srgbClr val="002060"/>
                </a:solidFill>
              </a:rPr>
              <a:t>Pradip</a:t>
            </a:r>
            <a:r>
              <a:rPr lang="en-US" b="1" dirty="0">
                <a:solidFill>
                  <a:srgbClr val="002060"/>
                </a:solidFill>
              </a:rPr>
              <a:t> K. Modi</a:t>
            </a:r>
          </a:p>
        </p:txBody>
      </p:sp>
      <p:sp>
        <p:nvSpPr>
          <p:cNvPr id="3" name="Slide Number Placeholder 2"/>
          <p:cNvSpPr>
            <a:spLocks noGrp="1"/>
          </p:cNvSpPr>
          <p:nvPr>
            <p:ph type="sldNum" sz="quarter" idx="12"/>
          </p:nvPr>
        </p:nvSpPr>
        <p:spPr>
          <a:xfrm>
            <a:off x="8305800" y="6165304"/>
            <a:ext cx="514672" cy="365125"/>
          </a:xfrm>
        </p:spPr>
        <p:txBody>
          <a:bodyPr/>
          <a:lstStyle/>
          <a:p>
            <a:fld id="{7F0169AE-EAA4-4861-8157-74D56151B078}" type="slidenum">
              <a:rPr lang="en-US" sz="2000" b="1" smtClean="0">
                <a:solidFill>
                  <a:srgbClr val="002060"/>
                </a:solidFill>
              </a:rPr>
              <a:pPr/>
              <a:t>21</a:t>
            </a:fld>
            <a:endParaRPr lang="en-US" sz="2000" b="1" dirty="0">
              <a:solidFill>
                <a:srgbClr val="002060"/>
              </a:solidFill>
            </a:endParaRPr>
          </a:p>
        </p:txBody>
      </p:sp>
      <p:sp>
        <p:nvSpPr>
          <p:cNvPr id="5" name="TextBox 4"/>
          <p:cNvSpPr txBox="1"/>
          <p:nvPr/>
        </p:nvSpPr>
        <p:spPr>
          <a:xfrm>
            <a:off x="302764" y="1006600"/>
            <a:ext cx="8517708" cy="5262979"/>
          </a:xfrm>
          <a:prstGeom prst="rect">
            <a:avLst/>
          </a:prstGeom>
          <a:noFill/>
        </p:spPr>
        <p:txBody>
          <a:bodyPr wrap="square" rtlCol="0">
            <a:spAutoFit/>
          </a:bodyPr>
          <a:lstStyle/>
          <a:p>
            <a:pPr marL="342900" indent="-342900" algn="just">
              <a:buFont typeface="Arial" panose="020B0604020202020204" pitchFamily="34" charset="0"/>
              <a:buChar char="•"/>
              <a:tabLst>
                <a:tab pos="1608138" algn="l"/>
              </a:tabLst>
            </a:pPr>
            <a:r>
              <a:rPr lang="en-US" sz="1800" b="1" dirty="0"/>
              <a:t>Chapter IX (Section 90-91)</a:t>
            </a:r>
          </a:p>
          <a:p>
            <a:pPr marL="342900" indent="-342900" algn="just">
              <a:buFont typeface="Wingdings" panose="05000000000000000000" pitchFamily="2" charset="2"/>
              <a:buChar char="Ø"/>
              <a:tabLst>
                <a:tab pos="1608138" algn="l"/>
              </a:tabLst>
            </a:pPr>
            <a:r>
              <a:rPr lang="en-US" sz="1800" b="1" dirty="0"/>
              <a:t>Insert Section 90 A</a:t>
            </a:r>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sz="1800"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sz="1800"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sz="1800" b="1" dirty="0"/>
          </a:p>
          <a:p>
            <a:pPr marL="342900" indent="-342900" algn="just">
              <a:buFont typeface="Wingdings" panose="05000000000000000000" pitchFamily="2" charset="2"/>
              <a:buChar char="Ø"/>
              <a:tabLst>
                <a:tab pos="1608138" algn="l"/>
              </a:tabLst>
            </a:pPr>
            <a:endParaRPr lang="en-US" sz="1800" b="1" dirty="0"/>
          </a:p>
          <a:p>
            <a:pPr algn="just">
              <a:tabLst>
                <a:tab pos="1608138" algn="l"/>
              </a:tabLst>
            </a:pPr>
            <a:endParaRPr lang="en-US" sz="2400" b="1" dirty="0">
              <a:latin typeface="Times New Roman" panose="02020603050405020304" pitchFamily="18" charset="0"/>
              <a:cs typeface="Times New Roman" panose="02020603050405020304" pitchFamily="18" charset="0"/>
            </a:endParaRPr>
          </a:p>
          <a:p>
            <a:pPr algn="just">
              <a:tabLst>
                <a:tab pos="1608138" algn="l"/>
              </a:tabLst>
            </a:pPr>
            <a:endParaRPr lang="en-US" sz="2400" b="1" dirty="0"/>
          </a:p>
        </p:txBody>
      </p:sp>
      <p:pic>
        <p:nvPicPr>
          <p:cNvPr id="11" name="Picture 10">
            <a:extLst>
              <a:ext uri="{FF2B5EF4-FFF2-40B4-BE49-F238E27FC236}">
                <a16:creationId xmlns:a16="http://schemas.microsoft.com/office/drawing/2014/main" id="{B593B909-9AB8-8746-643C-EA75661162FF}"/>
              </a:ext>
            </a:extLst>
          </p:cNvPr>
          <p:cNvPicPr>
            <a:picLocks noChangeAspect="1"/>
          </p:cNvPicPr>
          <p:nvPr/>
        </p:nvPicPr>
        <p:blipFill>
          <a:blip r:embed="rId2"/>
          <a:stretch>
            <a:fillRect/>
          </a:stretch>
        </p:blipFill>
        <p:spPr>
          <a:xfrm>
            <a:off x="762000" y="1607152"/>
            <a:ext cx="7239000" cy="4332984"/>
          </a:xfrm>
          <a:prstGeom prst="rect">
            <a:avLst/>
          </a:prstGeom>
        </p:spPr>
      </p:pic>
    </p:spTree>
    <p:extLst>
      <p:ext uri="{BB962C8B-B14F-4D97-AF65-F5344CB8AC3E}">
        <p14:creationId xmlns:p14="http://schemas.microsoft.com/office/powerpoint/2010/main" val="28624099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16632"/>
            <a:ext cx="8928992" cy="6624736"/>
          </a:xfrm>
        </p:spPr>
        <p:style>
          <a:lnRef idx="2">
            <a:schemeClr val="accent1"/>
          </a:lnRef>
          <a:fillRef idx="1">
            <a:schemeClr val="lt1"/>
          </a:fillRef>
          <a:effectRef idx="0">
            <a:schemeClr val="accent1"/>
          </a:effectRef>
          <a:fontRef idx="minor">
            <a:schemeClr val="dk1"/>
          </a:fontRef>
        </p:style>
        <p:txBody>
          <a:bodyPr anchor="t"/>
          <a:lstStyle/>
          <a:p>
            <a:pPr algn="just"/>
            <a:endParaRPr lang="en-US" dirty="0">
              <a:ln>
                <a:solidFill>
                  <a:schemeClr val="bg1"/>
                </a:solidFill>
              </a:ln>
            </a:endParaRPr>
          </a:p>
        </p:txBody>
      </p:sp>
      <p:sp>
        <p:nvSpPr>
          <p:cNvPr id="4" name="Rectangle 3"/>
          <p:cNvSpPr/>
          <p:nvPr/>
        </p:nvSpPr>
        <p:spPr>
          <a:xfrm>
            <a:off x="194752" y="260648"/>
            <a:ext cx="8784976" cy="6495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i="0" u="none" strike="noStrike" spc="300" dirty="0">
                <a:solidFill>
                  <a:schemeClr val="bg1"/>
                </a:solidFill>
                <a:effectLst/>
                <a:latin typeface="Arial Narrow" panose="020B0606020202030204" pitchFamily="34" charset="0"/>
              </a:rPr>
              <a:t>Taxation of Royalties and Fees for Technical Services including TDS under Section 195-I T ACT </a:t>
            </a:r>
            <a:endParaRPr lang="en-US" sz="2000" b="1" dirty="0">
              <a:solidFill>
                <a:schemeClr val="bg1"/>
              </a:solidFill>
              <a:latin typeface="Arial Narrow" panose="020B0606020202030204" pitchFamily="34" charset="0"/>
            </a:endParaRPr>
          </a:p>
        </p:txBody>
      </p:sp>
      <p:sp>
        <p:nvSpPr>
          <p:cNvPr id="7" name="Rounded Rectangle 6"/>
          <p:cNvSpPr/>
          <p:nvPr/>
        </p:nvSpPr>
        <p:spPr>
          <a:xfrm>
            <a:off x="179512" y="6093296"/>
            <a:ext cx="8784976" cy="50405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b="1" dirty="0">
                <a:solidFill>
                  <a:srgbClr val="002060"/>
                </a:solidFill>
              </a:rPr>
              <a:t>CA </a:t>
            </a:r>
            <a:r>
              <a:rPr lang="en-US" b="1" dirty="0" err="1">
                <a:solidFill>
                  <a:srgbClr val="002060"/>
                </a:solidFill>
              </a:rPr>
              <a:t>Pradip</a:t>
            </a:r>
            <a:r>
              <a:rPr lang="en-US" b="1" dirty="0">
                <a:solidFill>
                  <a:srgbClr val="002060"/>
                </a:solidFill>
              </a:rPr>
              <a:t> K. Modi</a:t>
            </a:r>
          </a:p>
        </p:txBody>
      </p:sp>
      <p:sp>
        <p:nvSpPr>
          <p:cNvPr id="3" name="Slide Number Placeholder 2"/>
          <p:cNvSpPr>
            <a:spLocks noGrp="1"/>
          </p:cNvSpPr>
          <p:nvPr>
            <p:ph type="sldNum" sz="quarter" idx="12"/>
          </p:nvPr>
        </p:nvSpPr>
        <p:spPr>
          <a:xfrm>
            <a:off x="8305800" y="6165304"/>
            <a:ext cx="514672" cy="365125"/>
          </a:xfrm>
        </p:spPr>
        <p:txBody>
          <a:bodyPr/>
          <a:lstStyle/>
          <a:p>
            <a:fld id="{7F0169AE-EAA4-4861-8157-74D56151B078}" type="slidenum">
              <a:rPr lang="en-US" sz="2000" b="1" smtClean="0">
                <a:solidFill>
                  <a:srgbClr val="002060"/>
                </a:solidFill>
              </a:rPr>
              <a:pPr/>
              <a:t>22</a:t>
            </a:fld>
            <a:endParaRPr lang="en-US" sz="2000" b="1" dirty="0">
              <a:solidFill>
                <a:srgbClr val="002060"/>
              </a:solidFill>
            </a:endParaRPr>
          </a:p>
        </p:txBody>
      </p:sp>
      <p:sp>
        <p:nvSpPr>
          <p:cNvPr id="5" name="TextBox 4"/>
          <p:cNvSpPr txBox="1"/>
          <p:nvPr/>
        </p:nvSpPr>
        <p:spPr>
          <a:xfrm>
            <a:off x="302764" y="1006600"/>
            <a:ext cx="8517708" cy="5262979"/>
          </a:xfrm>
          <a:prstGeom prst="rect">
            <a:avLst/>
          </a:prstGeom>
          <a:noFill/>
        </p:spPr>
        <p:txBody>
          <a:bodyPr wrap="square" rtlCol="0">
            <a:spAutoFit/>
          </a:bodyPr>
          <a:lstStyle/>
          <a:p>
            <a:pPr marL="342900" indent="-342900" algn="just">
              <a:buFont typeface="Arial" panose="020B0604020202020204" pitchFamily="34" charset="0"/>
              <a:buChar char="•"/>
              <a:tabLst>
                <a:tab pos="1608138" algn="l"/>
              </a:tabLst>
            </a:pPr>
            <a:r>
              <a:rPr lang="en-US" sz="1800" b="1" dirty="0"/>
              <a:t>Chapter IX (Section 90-91)</a:t>
            </a:r>
          </a:p>
          <a:p>
            <a:pPr marL="342900" indent="-342900" algn="just">
              <a:buFont typeface="Wingdings" panose="05000000000000000000" pitchFamily="2" charset="2"/>
              <a:buChar char="Ø"/>
              <a:tabLst>
                <a:tab pos="1608138" algn="l"/>
              </a:tabLst>
            </a:pPr>
            <a:r>
              <a:rPr lang="en-US" sz="1800" b="1" dirty="0"/>
              <a:t>Insert Section 90 A</a:t>
            </a:r>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sz="1800"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sz="1800"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sz="1800" b="1" dirty="0"/>
          </a:p>
          <a:p>
            <a:pPr marL="342900" indent="-342900" algn="just">
              <a:buFont typeface="Wingdings" panose="05000000000000000000" pitchFamily="2" charset="2"/>
              <a:buChar char="Ø"/>
              <a:tabLst>
                <a:tab pos="1608138" algn="l"/>
              </a:tabLst>
            </a:pPr>
            <a:endParaRPr lang="en-US" sz="1800" b="1" dirty="0"/>
          </a:p>
          <a:p>
            <a:pPr algn="just">
              <a:tabLst>
                <a:tab pos="1608138" algn="l"/>
              </a:tabLst>
            </a:pPr>
            <a:endParaRPr lang="en-US" sz="2400" b="1" dirty="0">
              <a:latin typeface="Times New Roman" panose="02020603050405020304" pitchFamily="18" charset="0"/>
              <a:cs typeface="Times New Roman" panose="02020603050405020304" pitchFamily="18" charset="0"/>
            </a:endParaRPr>
          </a:p>
          <a:p>
            <a:pPr algn="just">
              <a:tabLst>
                <a:tab pos="1608138" algn="l"/>
              </a:tabLst>
            </a:pPr>
            <a:endParaRPr lang="en-US" sz="2400" b="1" dirty="0"/>
          </a:p>
        </p:txBody>
      </p:sp>
      <p:pic>
        <p:nvPicPr>
          <p:cNvPr id="8" name="Picture 7">
            <a:extLst>
              <a:ext uri="{FF2B5EF4-FFF2-40B4-BE49-F238E27FC236}">
                <a16:creationId xmlns:a16="http://schemas.microsoft.com/office/drawing/2014/main" id="{13F260AA-0D08-882E-7313-DD6BBA70BA1E}"/>
              </a:ext>
            </a:extLst>
          </p:cNvPr>
          <p:cNvPicPr>
            <a:picLocks noChangeAspect="1"/>
          </p:cNvPicPr>
          <p:nvPr/>
        </p:nvPicPr>
        <p:blipFill>
          <a:blip r:embed="rId2"/>
          <a:stretch>
            <a:fillRect/>
          </a:stretch>
        </p:blipFill>
        <p:spPr>
          <a:xfrm>
            <a:off x="685800" y="1694989"/>
            <a:ext cx="7774632" cy="3886200"/>
          </a:xfrm>
          <a:prstGeom prst="rect">
            <a:avLst/>
          </a:prstGeom>
        </p:spPr>
      </p:pic>
    </p:spTree>
    <p:extLst>
      <p:ext uri="{BB962C8B-B14F-4D97-AF65-F5344CB8AC3E}">
        <p14:creationId xmlns:p14="http://schemas.microsoft.com/office/powerpoint/2010/main" val="3445614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16632"/>
            <a:ext cx="8928992" cy="6624736"/>
          </a:xfrm>
        </p:spPr>
        <p:style>
          <a:lnRef idx="2">
            <a:schemeClr val="accent1"/>
          </a:lnRef>
          <a:fillRef idx="1">
            <a:schemeClr val="lt1"/>
          </a:fillRef>
          <a:effectRef idx="0">
            <a:schemeClr val="accent1"/>
          </a:effectRef>
          <a:fontRef idx="minor">
            <a:schemeClr val="dk1"/>
          </a:fontRef>
        </p:style>
        <p:txBody>
          <a:bodyPr anchor="t"/>
          <a:lstStyle/>
          <a:p>
            <a:pPr algn="just"/>
            <a:endParaRPr lang="en-US" dirty="0">
              <a:ln>
                <a:solidFill>
                  <a:schemeClr val="bg1"/>
                </a:solidFill>
              </a:ln>
            </a:endParaRPr>
          </a:p>
        </p:txBody>
      </p:sp>
      <p:sp>
        <p:nvSpPr>
          <p:cNvPr id="4" name="Rectangle 3"/>
          <p:cNvSpPr/>
          <p:nvPr/>
        </p:nvSpPr>
        <p:spPr>
          <a:xfrm>
            <a:off x="194752" y="260648"/>
            <a:ext cx="8784976" cy="6495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i="0" u="none" strike="noStrike" spc="300" dirty="0">
                <a:solidFill>
                  <a:schemeClr val="bg1"/>
                </a:solidFill>
                <a:effectLst/>
                <a:latin typeface="Arial Narrow" panose="020B0606020202030204" pitchFamily="34" charset="0"/>
              </a:rPr>
              <a:t>Taxation of Royalties and Fees for Technical Services including TDS under Section 195-I T ACT </a:t>
            </a:r>
            <a:endParaRPr lang="en-US" sz="2000" b="1" dirty="0">
              <a:solidFill>
                <a:schemeClr val="bg1"/>
              </a:solidFill>
              <a:latin typeface="Arial Narrow" panose="020B0606020202030204" pitchFamily="34" charset="0"/>
            </a:endParaRPr>
          </a:p>
        </p:txBody>
      </p:sp>
      <p:sp>
        <p:nvSpPr>
          <p:cNvPr id="7" name="Rounded Rectangle 6"/>
          <p:cNvSpPr/>
          <p:nvPr/>
        </p:nvSpPr>
        <p:spPr>
          <a:xfrm>
            <a:off x="179512" y="6093296"/>
            <a:ext cx="8784976" cy="50405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b="1" dirty="0">
                <a:solidFill>
                  <a:srgbClr val="002060"/>
                </a:solidFill>
              </a:rPr>
              <a:t>CA </a:t>
            </a:r>
            <a:r>
              <a:rPr lang="en-US" b="1" dirty="0" err="1">
                <a:solidFill>
                  <a:srgbClr val="002060"/>
                </a:solidFill>
              </a:rPr>
              <a:t>Pradip</a:t>
            </a:r>
            <a:r>
              <a:rPr lang="en-US" b="1" dirty="0">
                <a:solidFill>
                  <a:srgbClr val="002060"/>
                </a:solidFill>
              </a:rPr>
              <a:t> K. Modi</a:t>
            </a:r>
          </a:p>
        </p:txBody>
      </p:sp>
      <p:sp>
        <p:nvSpPr>
          <p:cNvPr id="3" name="Slide Number Placeholder 2"/>
          <p:cNvSpPr>
            <a:spLocks noGrp="1"/>
          </p:cNvSpPr>
          <p:nvPr>
            <p:ph type="sldNum" sz="quarter" idx="12"/>
          </p:nvPr>
        </p:nvSpPr>
        <p:spPr>
          <a:xfrm>
            <a:off x="8305800" y="6165304"/>
            <a:ext cx="514672" cy="365125"/>
          </a:xfrm>
        </p:spPr>
        <p:txBody>
          <a:bodyPr/>
          <a:lstStyle/>
          <a:p>
            <a:fld id="{7F0169AE-EAA4-4861-8157-74D56151B078}" type="slidenum">
              <a:rPr lang="en-US" sz="2000" b="1" smtClean="0">
                <a:solidFill>
                  <a:srgbClr val="002060"/>
                </a:solidFill>
              </a:rPr>
              <a:pPr/>
              <a:t>23</a:t>
            </a:fld>
            <a:endParaRPr lang="en-US" sz="2000" b="1" dirty="0">
              <a:solidFill>
                <a:srgbClr val="002060"/>
              </a:solidFill>
            </a:endParaRPr>
          </a:p>
        </p:txBody>
      </p:sp>
      <p:sp>
        <p:nvSpPr>
          <p:cNvPr id="5" name="TextBox 4"/>
          <p:cNvSpPr txBox="1"/>
          <p:nvPr/>
        </p:nvSpPr>
        <p:spPr>
          <a:xfrm>
            <a:off x="302764" y="1006600"/>
            <a:ext cx="8517708" cy="5262979"/>
          </a:xfrm>
          <a:prstGeom prst="rect">
            <a:avLst/>
          </a:prstGeom>
          <a:noFill/>
        </p:spPr>
        <p:txBody>
          <a:bodyPr wrap="square" rtlCol="0">
            <a:spAutoFit/>
          </a:bodyPr>
          <a:lstStyle/>
          <a:p>
            <a:pPr marL="342900" indent="-342900" algn="just">
              <a:buFont typeface="Arial" panose="020B0604020202020204" pitchFamily="34" charset="0"/>
              <a:buChar char="•"/>
              <a:tabLst>
                <a:tab pos="1608138" algn="l"/>
              </a:tabLst>
            </a:pPr>
            <a:r>
              <a:rPr lang="en-US" sz="1800" b="1" dirty="0"/>
              <a:t>Chapter IX (Section 90-91)</a:t>
            </a:r>
          </a:p>
          <a:p>
            <a:pPr marL="342900" indent="-342900" algn="just">
              <a:buFont typeface="Wingdings" panose="05000000000000000000" pitchFamily="2" charset="2"/>
              <a:buChar char="Ø"/>
              <a:tabLst>
                <a:tab pos="1608138" algn="l"/>
              </a:tabLst>
            </a:pPr>
            <a:r>
              <a:rPr lang="en-US" sz="1800" b="1" dirty="0"/>
              <a:t>Insert Section 90 A</a:t>
            </a:r>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sz="1800"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sz="1800"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sz="1800" b="1" dirty="0"/>
          </a:p>
          <a:p>
            <a:pPr marL="342900" indent="-342900" algn="just">
              <a:buFont typeface="Wingdings" panose="05000000000000000000" pitchFamily="2" charset="2"/>
              <a:buChar char="Ø"/>
              <a:tabLst>
                <a:tab pos="1608138" algn="l"/>
              </a:tabLst>
            </a:pPr>
            <a:endParaRPr lang="en-US" sz="1800" b="1" dirty="0"/>
          </a:p>
          <a:p>
            <a:pPr algn="just">
              <a:tabLst>
                <a:tab pos="1608138" algn="l"/>
              </a:tabLst>
            </a:pPr>
            <a:endParaRPr lang="en-US" sz="2400" b="1" dirty="0">
              <a:latin typeface="Times New Roman" panose="02020603050405020304" pitchFamily="18" charset="0"/>
              <a:cs typeface="Times New Roman" panose="02020603050405020304" pitchFamily="18" charset="0"/>
            </a:endParaRPr>
          </a:p>
          <a:p>
            <a:pPr algn="just">
              <a:tabLst>
                <a:tab pos="1608138" algn="l"/>
              </a:tabLst>
            </a:pPr>
            <a:endParaRPr lang="en-US" sz="2400" b="1" dirty="0"/>
          </a:p>
        </p:txBody>
      </p:sp>
      <p:pic>
        <p:nvPicPr>
          <p:cNvPr id="8" name="Picture 7">
            <a:extLst>
              <a:ext uri="{FF2B5EF4-FFF2-40B4-BE49-F238E27FC236}">
                <a16:creationId xmlns:a16="http://schemas.microsoft.com/office/drawing/2014/main" id="{838778FC-091E-ACD8-2837-2300F0C008AF}"/>
              </a:ext>
            </a:extLst>
          </p:cNvPr>
          <p:cNvPicPr>
            <a:picLocks noChangeAspect="1"/>
          </p:cNvPicPr>
          <p:nvPr/>
        </p:nvPicPr>
        <p:blipFill>
          <a:blip r:embed="rId2"/>
          <a:stretch>
            <a:fillRect/>
          </a:stretch>
        </p:blipFill>
        <p:spPr>
          <a:xfrm>
            <a:off x="587557" y="1700211"/>
            <a:ext cx="7873041" cy="4065311"/>
          </a:xfrm>
          <a:prstGeom prst="rect">
            <a:avLst/>
          </a:prstGeom>
        </p:spPr>
      </p:pic>
    </p:spTree>
    <p:extLst>
      <p:ext uri="{BB962C8B-B14F-4D97-AF65-F5344CB8AC3E}">
        <p14:creationId xmlns:p14="http://schemas.microsoft.com/office/powerpoint/2010/main" val="24986550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16632"/>
            <a:ext cx="8928992" cy="6624736"/>
          </a:xfrm>
        </p:spPr>
        <p:style>
          <a:lnRef idx="2">
            <a:schemeClr val="accent1"/>
          </a:lnRef>
          <a:fillRef idx="1">
            <a:schemeClr val="lt1"/>
          </a:fillRef>
          <a:effectRef idx="0">
            <a:schemeClr val="accent1"/>
          </a:effectRef>
          <a:fontRef idx="minor">
            <a:schemeClr val="dk1"/>
          </a:fontRef>
        </p:style>
        <p:txBody>
          <a:bodyPr anchor="t"/>
          <a:lstStyle/>
          <a:p>
            <a:pPr algn="just"/>
            <a:endParaRPr lang="en-US" dirty="0">
              <a:ln>
                <a:solidFill>
                  <a:schemeClr val="bg1"/>
                </a:solidFill>
              </a:ln>
            </a:endParaRPr>
          </a:p>
        </p:txBody>
      </p:sp>
      <p:sp>
        <p:nvSpPr>
          <p:cNvPr id="4" name="Rectangle 3"/>
          <p:cNvSpPr/>
          <p:nvPr/>
        </p:nvSpPr>
        <p:spPr>
          <a:xfrm>
            <a:off x="194752" y="260648"/>
            <a:ext cx="8784976" cy="6495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i="0" u="none" strike="noStrike" spc="300" dirty="0">
                <a:solidFill>
                  <a:schemeClr val="bg1"/>
                </a:solidFill>
                <a:effectLst/>
                <a:latin typeface="Arial Narrow" panose="020B0606020202030204" pitchFamily="34" charset="0"/>
              </a:rPr>
              <a:t>Taxation of Royalties and Fees for Technical Services including TDS under Section 195-I T ACT </a:t>
            </a:r>
            <a:endParaRPr lang="en-US" sz="2000" b="1" dirty="0">
              <a:solidFill>
                <a:schemeClr val="bg1"/>
              </a:solidFill>
              <a:latin typeface="Arial Narrow" panose="020B0606020202030204" pitchFamily="34" charset="0"/>
            </a:endParaRPr>
          </a:p>
        </p:txBody>
      </p:sp>
      <p:sp>
        <p:nvSpPr>
          <p:cNvPr id="7" name="Rounded Rectangle 6"/>
          <p:cNvSpPr/>
          <p:nvPr/>
        </p:nvSpPr>
        <p:spPr>
          <a:xfrm>
            <a:off x="179512" y="6093296"/>
            <a:ext cx="8784976" cy="50405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b="1" dirty="0">
                <a:solidFill>
                  <a:srgbClr val="002060"/>
                </a:solidFill>
              </a:rPr>
              <a:t>CA </a:t>
            </a:r>
            <a:r>
              <a:rPr lang="en-US" b="1" dirty="0" err="1">
                <a:solidFill>
                  <a:srgbClr val="002060"/>
                </a:solidFill>
              </a:rPr>
              <a:t>Pradip</a:t>
            </a:r>
            <a:r>
              <a:rPr lang="en-US" b="1" dirty="0">
                <a:solidFill>
                  <a:srgbClr val="002060"/>
                </a:solidFill>
              </a:rPr>
              <a:t> K. Modi</a:t>
            </a:r>
          </a:p>
        </p:txBody>
      </p:sp>
      <p:sp>
        <p:nvSpPr>
          <p:cNvPr id="3" name="Slide Number Placeholder 2"/>
          <p:cNvSpPr>
            <a:spLocks noGrp="1"/>
          </p:cNvSpPr>
          <p:nvPr>
            <p:ph type="sldNum" sz="quarter" idx="12"/>
          </p:nvPr>
        </p:nvSpPr>
        <p:spPr>
          <a:xfrm>
            <a:off x="8305800" y="6165304"/>
            <a:ext cx="514672" cy="365125"/>
          </a:xfrm>
        </p:spPr>
        <p:txBody>
          <a:bodyPr/>
          <a:lstStyle/>
          <a:p>
            <a:fld id="{7F0169AE-EAA4-4861-8157-74D56151B078}" type="slidenum">
              <a:rPr lang="en-US" sz="2000" b="1" smtClean="0">
                <a:solidFill>
                  <a:srgbClr val="002060"/>
                </a:solidFill>
              </a:rPr>
              <a:pPr/>
              <a:t>24</a:t>
            </a:fld>
            <a:endParaRPr lang="en-US" sz="2000" b="1" dirty="0">
              <a:solidFill>
                <a:srgbClr val="002060"/>
              </a:solidFill>
            </a:endParaRPr>
          </a:p>
        </p:txBody>
      </p:sp>
      <p:sp>
        <p:nvSpPr>
          <p:cNvPr id="5" name="TextBox 4"/>
          <p:cNvSpPr txBox="1"/>
          <p:nvPr/>
        </p:nvSpPr>
        <p:spPr>
          <a:xfrm>
            <a:off x="302764" y="1006600"/>
            <a:ext cx="8517708" cy="5262979"/>
          </a:xfrm>
          <a:prstGeom prst="rect">
            <a:avLst/>
          </a:prstGeom>
          <a:noFill/>
        </p:spPr>
        <p:txBody>
          <a:bodyPr wrap="square" rtlCol="0">
            <a:spAutoFit/>
          </a:bodyPr>
          <a:lstStyle/>
          <a:p>
            <a:pPr marL="342900" indent="-342900" algn="just">
              <a:buFont typeface="Arial" panose="020B0604020202020204" pitchFamily="34" charset="0"/>
              <a:buChar char="•"/>
              <a:tabLst>
                <a:tab pos="1608138" algn="l"/>
              </a:tabLst>
            </a:pPr>
            <a:r>
              <a:rPr lang="en-US" sz="1800" b="1" dirty="0"/>
              <a:t>Chapter IX (Section 90-91)</a:t>
            </a:r>
          </a:p>
          <a:p>
            <a:pPr marL="342900" indent="-342900" algn="just">
              <a:buFont typeface="Wingdings" panose="05000000000000000000" pitchFamily="2" charset="2"/>
              <a:buChar char="Ø"/>
              <a:tabLst>
                <a:tab pos="1608138" algn="l"/>
              </a:tabLst>
            </a:pPr>
            <a:r>
              <a:rPr lang="en-US" sz="1800" b="1" dirty="0"/>
              <a:t>Insert Section 91</a:t>
            </a:r>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sz="1800"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sz="1800"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sz="1800" b="1" dirty="0"/>
          </a:p>
          <a:p>
            <a:pPr marL="342900" indent="-342900" algn="just">
              <a:buFont typeface="Wingdings" panose="05000000000000000000" pitchFamily="2" charset="2"/>
              <a:buChar char="Ø"/>
              <a:tabLst>
                <a:tab pos="1608138" algn="l"/>
              </a:tabLst>
            </a:pPr>
            <a:endParaRPr lang="en-US" sz="1800" b="1" dirty="0"/>
          </a:p>
          <a:p>
            <a:pPr algn="just">
              <a:tabLst>
                <a:tab pos="1608138" algn="l"/>
              </a:tabLst>
            </a:pPr>
            <a:endParaRPr lang="en-US" sz="2400" b="1" dirty="0">
              <a:latin typeface="Times New Roman" panose="02020603050405020304" pitchFamily="18" charset="0"/>
              <a:cs typeface="Times New Roman" panose="02020603050405020304" pitchFamily="18" charset="0"/>
            </a:endParaRPr>
          </a:p>
          <a:p>
            <a:pPr algn="just">
              <a:tabLst>
                <a:tab pos="1608138" algn="l"/>
              </a:tabLst>
            </a:pPr>
            <a:endParaRPr lang="en-US" sz="2400" b="1" dirty="0"/>
          </a:p>
        </p:txBody>
      </p:sp>
      <p:pic>
        <p:nvPicPr>
          <p:cNvPr id="8" name="Picture 7">
            <a:extLst>
              <a:ext uri="{FF2B5EF4-FFF2-40B4-BE49-F238E27FC236}">
                <a16:creationId xmlns:a16="http://schemas.microsoft.com/office/drawing/2014/main" id="{8BAD57C8-668C-98C6-CAF4-4BC14CD46E35}"/>
              </a:ext>
            </a:extLst>
          </p:cNvPr>
          <p:cNvPicPr>
            <a:picLocks noChangeAspect="1"/>
          </p:cNvPicPr>
          <p:nvPr/>
        </p:nvPicPr>
        <p:blipFill>
          <a:blip r:embed="rId2"/>
          <a:stretch>
            <a:fillRect/>
          </a:stretch>
        </p:blipFill>
        <p:spPr>
          <a:xfrm>
            <a:off x="609599" y="1731656"/>
            <a:ext cx="8053793" cy="3830944"/>
          </a:xfrm>
          <a:prstGeom prst="rect">
            <a:avLst/>
          </a:prstGeom>
        </p:spPr>
      </p:pic>
    </p:spTree>
    <p:extLst>
      <p:ext uri="{BB962C8B-B14F-4D97-AF65-F5344CB8AC3E}">
        <p14:creationId xmlns:p14="http://schemas.microsoft.com/office/powerpoint/2010/main" val="27377021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16632"/>
            <a:ext cx="8928992" cy="6624736"/>
          </a:xfrm>
        </p:spPr>
        <p:style>
          <a:lnRef idx="2">
            <a:schemeClr val="accent1"/>
          </a:lnRef>
          <a:fillRef idx="1">
            <a:schemeClr val="lt1"/>
          </a:fillRef>
          <a:effectRef idx="0">
            <a:schemeClr val="accent1"/>
          </a:effectRef>
          <a:fontRef idx="minor">
            <a:schemeClr val="dk1"/>
          </a:fontRef>
        </p:style>
        <p:txBody>
          <a:bodyPr anchor="t"/>
          <a:lstStyle/>
          <a:p>
            <a:pPr algn="just"/>
            <a:endParaRPr lang="en-US" dirty="0">
              <a:ln>
                <a:solidFill>
                  <a:schemeClr val="bg1"/>
                </a:solidFill>
              </a:ln>
            </a:endParaRPr>
          </a:p>
        </p:txBody>
      </p:sp>
      <p:sp>
        <p:nvSpPr>
          <p:cNvPr id="4" name="Rectangle 3"/>
          <p:cNvSpPr/>
          <p:nvPr/>
        </p:nvSpPr>
        <p:spPr>
          <a:xfrm>
            <a:off x="194752" y="260648"/>
            <a:ext cx="8784976" cy="6495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i="0" u="none" strike="noStrike" spc="300" dirty="0">
                <a:solidFill>
                  <a:schemeClr val="bg1"/>
                </a:solidFill>
                <a:effectLst/>
                <a:latin typeface="Arial Narrow" panose="020B0606020202030204" pitchFamily="34" charset="0"/>
              </a:rPr>
              <a:t>Taxation of Royalties and Fees for Technical Services including TDS under Section 195-I T ACT </a:t>
            </a:r>
            <a:endParaRPr lang="en-US" sz="2000" b="1" dirty="0">
              <a:solidFill>
                <a:schemeClr val="bg1"/>
              </a:solidFill>
              <a:latin typeface="Arial Narrow" panose="020B0606020202030204" pitchFamily="34" charset="0"/>
            </a:endParaRPr>
          </a:p>
        </p:txBody>
      </p:sp>
      <p:sp>
        <p:nvSpPr>
          <p:cNvPr id="7" name="Rounded Rectangle 6"/>
          <p:cNvSpPr/>
          <p:nvPr/>
        </p:nvSpPr>
        <p:spPr>
          <a:xfrm>
            <a:off x="179512" y="6093296"/>
            <a:ext cx="8784976" cy="50405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b="1" dirty="0">
                <a:solidFill>
                  <a:srgbClr val="002060"/>
                </a:solidFill>
              </a:rPr>
              <a:t>CA </a:t>
            </a:r>
            <a:r>
              <a:rPr lang="en-US" b="1" dirty="0" err="1">
                <a:solidFill>
                  <a:srgbClr val="002060"/>
                </a:solidFill>
              </a:rPr>
              <a:t>Pradip</a:t>
            </a:r>
            <a:r>
              <a:rPr lang="en-US" b="1" dirty="0">
                <a:solidFill>
                  <a:srgbClr val="002060"/>
                </a:solidFill>
              </a:rPr>
              <a:t> K. Modi</a:t>
            </a:r>
          </a:p>
        </p:txBody>
      </p:sp>
      <p:sp>
        <p:nvSpPr>
          <p:cNvPr id="3" name="Slide Number Placeholder 2"/>
          <p:cNvSpPr>
            <a:spLocks noGrp="1"/>
          </p:cNvSpPr>
          <p:nvPr>
            <p:ph type="sldNum" sz="quarter" idx="12"/>
          </p:nvPr>
        </p:nvSpPr>
        <p:spPr>
          <a:xfrm>
            <a:off x="8305800" y="6165304"/>
            <a:ext cx="514672" cy="365125"/>
          </a:xfrm>
        </p:spPr>
        <p:txBody>
          <a:bodyPr/>
          <a:lstStyle/>
          <a:p>
            <a:fld id="{7F0169AE-EAA4-4861-8157-74D56151B078}" type="slidenum">
              <a:rPr lang="en-US" sz="2000" b="1" smtClean="0">
                <a:solidFill>
                  <a:srgbClr val="002060"/>
                </a:solidFill>
              </a:rPr>
              <a:pPr/>
              <a:t>25</a:t>
            </a:fld>
            <a:endParaRPr lang="en-US" sz="2000" b="1" dirty="0">
              <a:solidFill>
                <a:srgbClr val="002060"/>
              </a:solidFill>
            </a:endParaRPr>
          </a:p>
        </p:txBody>
      </p:sp>
      <p:sp>
        <p:nvSpPr>
          <p:cNvPr id="5" name="TextBox 4"/>
          <p:cNvSpPr txBox="1"/>
          <p:nvPr/>
        </p:nvSpPr>
        <p:spPr>
          <a:xfrm>
            <a:off x="302764" y="1006600"/>
            <a:ext cx="8517708" cy="5262979"/>
          </a:xfrm>
          <a:prstGeom prst="rect">
            <a:avLst/>
          </a:prstGeom>
          <a:noFill/>
        </p:spPr>
        <p:txBody>
          <a:bodyPr wrap="square" rtlCol="0">
            <a:spAutoFit/>
          </a:bodyPr>
          <a:lstStyle/>
          <a:p>
            <a:pPr marL="342900" indent="-342900" algn="just">
              <a:buFont typeface="Arial" panose="020B0604020202020204" pitchFamily="34" charset="0"/>
              <a:buChar char="•"/>
              <a:tabLst>
                <a:tab pos="1608138" algn="l"/>
              </a:tabLst>
            </a:pPr>
            <a:r>
              <a:rPr lang="en-US" sz="1800" b="1" dirty="0"/>
              <a:t>Chapter IX (Section 90-91)</a:t>
            </a:r>
          </a:p>
          <a:p>
            <a:pPr marL="342900" indent="-342900" algn="just">
              <a:buFont typeface="Wingdings" panose="05000000000000000000" pitchFamily="2" charset="2"/>
              <a:buChar char="Ø"/>
              <a:tabLst>
                <a:tab pos="1608138" algn="l"/>
              </a:tabLst>
            </a:pPr>
            <a:r>
              <a:rPr lang="en-US" sz="1800" b="1" dirty="0"/>
              <a:t>Insert Section 91</a:t>
            </a:r>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sz="1800"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sz="1800"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sz="1800" b="1" dirty="0"/>
          </a:p>
          <a:p>
            <a:pPr marL="342900" indent="-342900" algn="just">
              <a:buFont typeface="Wingdings" panose="05000000000000000000" pitchFamily="2" charset="2"/>
              <a:buChar char="Ø"/>
              <a:tabLst>
                <a:tab pos="1608138" algn="l"/>
              </a:tabLst>
            </a:pPr>
            <a:endParaRPr lang="en-US" sz="1800" b="1" dirty="0"/>
          </a:p>
          <a:p>
            <a:pPr algn="just">
              <a:tabLst>
                <a:tab pos="1608138" algn="l"/>
              </a:tabLst>
            </a:pPr>
            <a:endParaRPr lang="en-US" sz="2400" b="1" dirty="0">
              <a:latin typeface="Times New Roman" panose="02020603050405020304" pitchFamily="18" charset="0"/>
              <a:cs typeface="Times New Roman" panose="02020603050405020304" pitchFamily="18" charset="0"/>
            </a:endParaRPr>
          </a:p>
          <a:p>
            <a:pPr algn="just">
              <a:tabLst>
                <a:tab pos="1608138" algn="l"/>
              </a:tabLst>
            </a:pPr>
            <a:endParaRPr lang="en-US" sz="2400" b="1" dirty="0"/>
          </a:p>
        </p:txBody>
      </p:sp>
      <p:pic>
        <p:nvPicPr>
          <p:cNvPr id="8" name="Picture 7">
            <a:extLst>
              <a:ext uri="{FF2B5EF4-FFF2-40B4-BE49-F238E27FC236}">
                <a16:creationId xmlns:a16="http://schemas.microsoft.com/office/drawing/2014/main" id="{5D5C7CDC-77CC-B7C3-B2F7-7A5764684185}"/>
              </a:ext>
            </a:extLst>
          </p:cNvPr>
          <p:cNvPicPr>
            <a:picLocks noChangeAspect="1"/>
          </p:cNvPicPr>
          <p:nvPr/>
        </p:nvPicPr>
        <p:blipFill>
          <a:blip r:embed="rId2"/>
          <a:stretch>
            <a:fillRect/>
          </a:stretch>
        </p:blipFill>
        <p:spPr>
          <a:xfrm>
            <a:off x="609600" y="1666108"/>
            <a:ext cx="7543800" cy="4258400"/>
          </a:xfrm>
          <a:prstGeom prst="rect">
            <a:avLst/>
          </a:prstGeom>
        </p:spPr>
      </p:pic>
    </p:spTree>
    <p:extLst>
      <p:ext uri="{BB962C8B-B14F-4D97-AF65-F5344CB8AC3E}">
        <p14:creationId xmlns:p14="http://schemas.microsoft.com/office/powerpoint/2010/main" val="28933179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16632"/>
            <a:ext cx="8928992" cy="6624736"/>
          </a:xfrm>
        </p:spPr>
        <p:style>
          <a:lnRef idx="2">
            <a:schemeClr val="accent1"/>
          </a:lnRef>
          <a:fillRef idx="1">
            <a:schemeClr val="lt1"/>
          </a:fillRef>
          <a:effectRef idx="0">
            <a:schemeClr val="accent1"/>
          </a:effectRef>
          <a:fontRef idx="minor">
            <a:schemeClr val="dk1"/>
          </a:fontRef>
        </p:style>
        <p:txBody>
          <a:bodyPr anchor="t"/>
          <a:lstStyle/>
          <a:p>
            <a:pPr algn="just"/>
            <a:endParaRPr lang="en-US" dirty="0">
              <a:ln>
                <a:solidFill>
                  <a:schemeClr val="bg1"/>
                </a:solidFill>
              </a:ln>
            </a:endParaRPr>
          </a:p>
        </p:txBody>
      </p:sp>
      <p:sp>
        <p:nvSpPr>
          <p:cNvPr id="4" name="Rectangle 3"/>
          <p:cNvSpPr/>
          <p:nvPr/>
        </p:nvSpPr>
        <p:spPr>
          <a:xfrm>
            <a:off x="194752" y="260648"/>
            <a:ext cx="8784976" cy="6495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i="0" u="none" strike="noStrike" spc="300" dirty="0">
                <a:solidFill>
                  <a:schemeClr val="bg1"/>
                </a:solidFill>
                <a:effectLst/>
                <a:latin typeface="Arial Narrow" panose="020B0606020202030204" pitchFamily="34" charset="0"/>
              </a:rPr>
              <a:t>Taxation of Royalties and Fees for Technical Services including TDS under Section 195-I T ACT </a:t>
            </a:r>
            <a:endParaRPr lang="en-US" sz="2000" b="1" dirty="0">
              <a:solidFill>
                <a:schemeClr val="bg1"/>
              </a:solidFill>
              <a:latin typeface="Arial Narrow" panose="020B0606020202030204" pitchFamily="34" charset="0"/>
            </a:endParaRPr>
          </a:p>
        </p:txBody>
      </p:sp>
      <p:sp>
        <p:nvSpPr>
          <p:cNvPr id="7" name="Rounded Rectangle 6"/>
          <p:cNvSpPr/>
          <p:nvPr/>
        </p:nvSpPr>
        <p:spPr>
          <a:xfrm>
            <a:off x="179512" y="6093296"/>
            <a:ext cx="8784976" cy="50405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b="1" dirty="0">
                <a:solidFill>
                  <a:srgbClr val="002060"/>
                </a:solidFill>
              </a:rPr>
              <a:t>CA </a:t>
            </a:r>
            <a:r>
              <a:rPr lang="en-US" b="1" dirty="0" err="1">
                <a:solidFill>
                  <a:srgbClr val="002060"/>
                </a:solidFill>
              </a:rPr>
              <a:t>Pradip</a:t>
            </a:r>
            <a:r>
              <a:rPr lang="en-US" b="1" dirty="0">
                <a:solidFill>
                  <a:srgbClr val="002060"/>
                </a:solidFill>
              </a:rPr>
              <a:t> K. Modi</a:t>
            </a:r>
          </a:p>
        </p:txBody>
      </p:sp>
      <p:sp>
        <p:nvSpPr>
          <p:cNvPr id="3" name="Slide Number Placeholder 2"/>
          <p:cNvSpPr>
            <a:spLocks noGrp="1"/>
          </p:cNvSpPr>
          <p:nvPr>
            <p:ph type="sldNum" sz="quarter" idx="12"/>
          </p:nvPr>
        </p:nvSpPr>
        <p:spPr>
          <a:xfrm>
            <a:off x="8244839" y="6165304"/>
            <a:ext cx="575633" cy="365125"/>
          </a:xfrm>
        </p:spPr>
        <p:txBody>
          <a:bodyPr/>
          <a:lstStyle/>
          <a:p>
            <a:fld id="{7F0169AE-EAA4-4861-8157-74D56151B078}" type="slidenum">
              <a:rPr lang="en-US" sz="2000" b="1" smtClean="0">
                <a:solidFill>
                  <a:srgbClr val="002060"/>
                </a:solidFill>
              </a:rPr>
              <a:pPr/>
              <a:t>26</a:t>
            </a:fld>
            <a:endParaRPr lang="en-US" sz="2000" b="1" dirty="0">
              <a:solidFill>
                <a:srgbClr val="002060"/>
              </a:solidFill>
            </a:endParaRPr>
          </a:p>
        </p:txBody>
      </p:sp>
      <p:sp>
        <p:nvSpPr>
          <p:cNvPr id="5" name="TextBox 4"/>
          <p:cNvSpPr txBox="1"/>
          <p:nvPr/>
        </p:nvSpPr>
        <p:spPr>
          <a:xfrm>
            <a:off x="302764" y="1006600"/>
            <a:ext cx="8517708" cy="4985980"/>
          </a:xfrm>
          <a:prstGeom prst="rect">
            <a:avLst/>
          </a:prstGeom>
          <a:noFill/>
        </p:spPr>
        <p:txBody>
          <a:bodyPr wrap="square" rtlCol="0">
            <a:spAutoFit/>
          </a:bodyPr>
          <a:lstStyle/>
          <a:p>
            <a:pPr algn="just">
              <a:tabLst>
                <a:tab pos="1608138" algn="l"/>
              </a:tabLst>
            </a:pPr>
            <a:r>
              <a:rPr lang="en-US" sz="1800" b="1" dirty="0"/>
              <a:t>Section </a:t>
            </a:r>
            <a:r>
              <a:rPr lang="en-US" b="1" dirty="0"/>
              <a:t>115 A</a:t>
            </a:r>
            <a:endParaRPr lang="en-US" sz="1800"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sz="1800"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sz="1800"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sz="1800" b="1" dirty="0"/>
          </a:p>
          <a:p>
            <a:pPr marL="342900" indent="-342900" algn="just">
              <a:buFont typeface="Wingdings" panose="05000000000000000000" pitchFamily="2" charset="2"/>
              <a:buChar char="Ø"/>
              <a:tabLst>
                <a:tab pos="1608138" algn="l"/>
              </a:tabLst>
            </a:pPr>
            <a:endParaRPr lang="en-US" sz="1800" b="1" dirty="0"/>
          </a:p>
          <a:p>
            <a:pPr algn="just">
              <a:tabLst>
                <a:tab pos="1608138" algn="l"/>
              </a:tabLst>
            </a:pPr>
            <a:endParaRPr lang="en-US" sz="2400" b="1" dirty="0">
              <a:latin typeface="Times New Roman" panose="02020603050405020304" pitchFamily="18" charset="0"/>
              <a:cs typeface="Times New Roman" panose="02020603050405020304" pitchFamily="18" charset="0"/>
            </a:endParaRPr>
          </a:p>
          <a:p>
            <a:pPr algn="just">
              <a:tabLst>
                <a:tab pos="1608138" algn="l"/>
              </a:tabLst>
            </a:pPr>
            <a:endParaRPr lang="en-US" sz="2400" b="1" dirty="0"/>
          </a:p>
        </p:txBody>
      </p:sp>
      <p:pic>
        <p:nvPicPr>
          <p:cNvPr id="9" name="Picture 8">
            <a:extLst>
              <a:ext uri="{FF2B5EF4-FFF2-40B4-BE49-F238E27FC236}">
                <a16:creationId xmlns:a16="http://schemas.microsoft.com/office/drawing/2014/main" id="{2F75541F-86F1-DCFA-C7ED-CC9677FA4A4B}"/>
              </a:ext>
            </a:extLst>
          </p:cNvPr>
          <p:cNvPicPr>
            <a:picLocks noChangeAspect="1"/>
          </p:cNvPicPr>
          <p:nvPr/>
        </p:nvPicPr>
        <p:blipFill>
          <a:blip r:embed="rId2"/>
          <a:stretch>
            <a:fillRect/>
          </a:stretch>
        </p:blipFill>
        <p:spPr>
          <a:xfrm>
            <a:off x="929640" y="1422275"/>
            <a:ext cx="7315199" cy="4429125"/>
          </a:xfrm>
          <a:prstGeom prst="rect">
            <a:avLst/>
          </a:prstGeom>
        </p:spPr>
      </p:pic>
    </p:spTree>
    <p:extLst>
      <p:ext uri="{BB962C8B-B14F-4D97-AF65-F5344CB8AC3E}">
        <p14:creationId xmlns:p14="http://schemas.microsoft.com/office/powerpoint/2010/main" val="26573640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16632"/>
            <a:ext cx="8928992" cy="6624736"/>
          </a:xfrm>
        </p:spPr>
        <p:style>
          <a:lnRef idx="2">
            <a:schemeClr val="accent1"/>
          </a:lnRef>
          <a:fillRef idx="1">
            <a:schemeClr val="lt1"/>
          </a:fillRef>
          <a:effectRef idx="0">
            <a:schemeClr val="accent1"/>
          </a:effectRef>
          <a:fontRef idx="minor">
            <a:schemeClr val="dk1"/>
          </a:fontRef>
        </p:style>
        <p:txBody>
          <a:bodyPr anchor="t"/>
          <a:lstStyle/>
          <a:p>
            <a:pPr algn="just"/>
            <a:endParaRPr lang="en-US" dirty="0">
              <a:ln>
                <a:solidFill>
                  <a:schemeClr val="bg1"/>
                </a:solidFill>
              </a:ln>
            </a:endParaRPr>
          </a:p>
        </p:txBody>
      </p:sp>
      <p:sp>
        <p:nvSpPr>
          <p:cNvPr id="4" name="Rectangle 3"/>
          <p:cNvSpPr/>
          <p:nvPr/>
        </p:nvSpPr>
        <p:spPr>
          <a:xfrm>
            <a:off x="194752" y="260648"/>
            <a:ext cx="8784976" cy="6495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i="0" u="none" strike="noStrike" spc="300" dirty="0">
                <a:solidFill>
                  <a:schemeClr val="bg1"/>
                </a:solidFill>
                <a:effectLst/>
                <a:latin typeface="Arial Narrow" panose="020B0606020202030204" pitchFamily="34" charset="0"/>
              </a:rPr>
              <a:t>Taxation of Royalties and Fees for Technical Services including TDS under Section 195-I T ACT </a:t>
            </a:r>
            <a:endParaRPr lang="en-US" sz="2000" b="1" dirty="0">
              <a:solidFill>
                <a:schemeClr val="bg1"/>
              </a:solidFill>
              <a:latin typeface="Arial Narrow" panose="020B0606020202030204" pitchFamily="34" charset="0"/>
            </a:endParaRPr>
          </a:p>
        </p:txBody>
      </p:sp>
      <p:sp>
        <p:nvSpPr>
          <p:cNvPr id="7" name="Rounded Rectangle 6"/>
          <p:cNvSpPr/>
          <p:nvPr/>
        </p:nvSpPr>
        <p:spPr>
          <a:xfrm>
            <a:off x="179512" y="6093296"/>
            <a:ext cx="8784976" cy="50405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b="1" dirty="0">
                <a:solidFill>
                  <a:srgbClr val="002060"/>
                </a:solidFill>
              </a:rPr>
              <a:t>CA </a:t>
            </a:r>
            <a:r>
              <a:rPr lang="en-US" b="1" dirty="0" err="1">
                <a:solidFill>
                  <a:srgbClr val="002060"/>
                </a:solidFill>
              </a:rPr>
              <a:t>Pradip</a:t>
            </a:r>
            <a:r>
              <a:rPr lang="en-US" b="1" dirty="0">
                <a:solidFill>
                  <a:srgbClr val="002060"/>
                </a:solidFill>
              </a:rPr>
              <a:t> K. Modi</a:t>
            </a:r>
          </a:p>
        </p:txBody>
      </p:sp>
      <p:sp>
        <p:nvSpPr>
          <p:cNvPr id="3" name="Slide Number Placeholder 2"/>
          <p:cNvSpPr>
            <a:spLocks noGrp="1"/>
          </p:cNvSpPr>
          <p:nvPr>
            <p:ph type="sldNum" sz="quarter" idx="12"/>
          </p:nvPr>
        </p:nvSpPr>
        <p:spPr>
          <a:xfrm>
            <a:off x="8359140" y="6165304"/>
            <a:ext cx="461332" cy="365125"/>
          </a:xfrm>
        </p:spPr>
        <p:txBody>
          <a:bodyPr/>
          <a:lstStyle/>
          <a:p>
            <a:fld id="{7F0169AE-EAA4-4861-8157-74D56151B078}" type="slidenum">
              <a:rPr lang="en-US" sz="2000" b="1" smtClean="0">
                <a:solidFill>
                  <a:srgbClr val="002060"/>
                </a:solidFill>
              </a:rPr>
              <a:pPr/>
              <a:t>27</a:t>
            </a:fld>
            <a:endParaRPr lang="en-US" sz="2000" b="1" dirty="0">
              <a:solidFill>
                <a:srgbClr val="002060"/>
              </a:solidFill>
            </a:endParaRPr>
          </a:p>
        </p:txBody>
      </p:sp>
      <p:sp>
        <p:nvSpPr>
          <p:cNvPr id="5" name="TextBox 4"/>
          <p:cNvSpPr txBox="1"/>
          <p:nvPr/>
        </p:nvSpPr>
        <p:spPr>
          <a:xfrm>
            <a:off x="302764" y="1006600"/>
            <a:ext cx="8517708" cy="4985980"/>
          </a:xfrm>
          <a:prstGeom prst="rect">
            <a:avLst/>
          </a:prstGeom>
          <a:noFill/>
        </p:spPr>
        <p:txBody>
          <a:bodyPr wrap="square" rtlCol="0">
            <a:spAutoFit/>
          </a:bodyPr>
          <a:lstStyle/>
          <a:p>
            <a:pPr algn="just">
              <a:tabLst>
                <a:tab pos="1608138" algn="l"/>
              </a:tabLst>
            </a:pPr>
            <a:r>
              <a:rPr lang="en-US" sz="1800" b="1" dirty="0"/>
              <a:t>Section </a:t>
            </a:r>
            <a:r>
              <a:rPr lang="en-US" b="1" dirty="0"/>
              <a:t>115 A</a:t>
            </a:r>
            <a:endParaRPr lang="en-US" sz="1800"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sz="1800"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sz="1800"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sz="1800" b="1" dirty="0"/>
          </a:p>
          <a:p>
            <a:pPr marL="342900" indent="-342900" algn="just">
              <a:buFont typeface="Wingdings" panose="05000000000000000000" pitchFamily="2" charset="2"/>
              <a:buChar char="Ø"/>
              <a:tabLst>
                <a:tab pos="1608138" algn="l"/>
              </a:tabLst>
            </a:pPr>
            <a:endParaRPr lang="en-US" sz="1800" b="1" dirty="0"/>
          </a:p>
          <a:p>
            <a:pPr algn="just">
              <a:tabLst>
                <a:tab pos="1608138" algn="l"/>
              </a:tabLst>
            </a:pPr>
            <a:endParaRPr lang="en-US" sz="2400" b="1" dirty="0">
              <a:latin typeface="Times New Roman" panose="02020603050405020304" pitchFamily="18" charset="0"/>
              <a:cs typeface="Times New Roman" panose="02020603050405020304" pitchFamily="18" charset="0"/>
            </a:endParaRPr>
          </a:p>
          <a:p>
            <a:pPr algn="just">
              <a:tabLst>
                <a:tab pos="1608138" algn="l"/>
              </a:tabLst>
            </a:pPr>
            <a:endParaRPr lang="en-US" sz="2400" b="1" dirty="0"/>
          </a:p>
        </p:txBody>
      </p:sp>
      <p:pic>
        <p:nvPicPr>
          <p:cNvPr id="8" name="Picture 7">
            <a:extLst>
              <a:ext uri="{FF2B5EF4-FFF2-40B4-BE49-F238E27FC236}">
                <a16:creationId xmlns:a16="http://schemas.microsoft.com/office/drawing/2014/main" id="{509C57B9-579D-ADFC-F91F-91B882346CDF}"/>
              </a:ext>
            </a:extLst>
          </p:cNvPr>
          <p:cNvPicPr>
            <a:picLocks noChangeAspect="1"/>
          </p:cNvPicPr>
          <p:nvPr/>
        </p:nvPicPr>
        <p:blipFill>
          <a:blip r:embed="rId2"/>
          <a:stretch>
            <a:fillRect/>
          </a:stretch>
        </p:blipFill>
        <p:spPr>
          <a:xfrm>
            <a:off x="588806" y="1524000"/>
            <a:ext cx="8001000" cy="4286250"/>
          </a:xfrm>
          <a:prstGeom prst="rect">
            <a:avLst/>
          </a:prstGeom>
        </p:spPr>
      </p:pic>
    </p:spTree>
    <p:extLst>
      <p:ext uri="{BB962C8B-B14F-4D97-AF65-F5344CB8AC3E}">
        <p14:creationId xmlns:p14="http://schemas.microsoft.com/office/powerpoint/2010/main" val="14903984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16632"/>
            <a:ext cx="8928992" cy="6624736"/>
          </a:xfrm>
        </p:spPr>
        <p:style>
          <a:lnRef idx="2">
            <a:schemeClr val="accent1"/>
          </a:lnRef>
          <a:fillRef idx="1">
            <a:schemeClr val="lt1"/>
          </a:fillRef>
          <a:effectRef idx="0">
            <a:schemeClr val="accent1"/>
          </a:effectRef>
          <a:fontRef idx="minor">
            <a:schemeClr val="dk1"/>
          </a:fontRef>
        </p:style>
        <p:txBody>
          <a:bodyPr anchor="t"/>
          <a:lstStyle/>
          <a:p>
            <a:pPr algn="just"/>
            <a:endParaRPr lang="en-US" dirty="0">
              <a:ln>
                <a:solidFill>
                  <a:schemeClr val="bg1"/>
                </a:solidFill>
              </a:ln>
            </a:endParaRPr>
          </a:p>
        </p:txBody>
      </p:sp>
      <p:sp>
        <p:nvSpPr>
          <p:cNvPr id="4" name="Rectangle 3"/>
          <p:cNvSpPr/>
          <p:nvPr/>
        </p:nvSpPr>
        <p:spPr>
          <a:xfrm>
            <a:off x="194752" y="260648"/>
            <a:ext cx="8784976" cy="6495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i="0" u="none" strike="noStrike" spc="300" dirty="0">
                <a:solidFill>
                  <a:schemeClr val="bg1"/>
                </a:solidFill>
                <a:effectLst/>
                <a:latin typeface="Arial Narrow" panose="020B0606020202030204" pitchFamily="34" charset="0"/>
              </a:rPr>
              <a:t>Taxation of Royalties and Fees for Technical Services including TDS under Section 195-I T ACT </a:t>
            </a:r>
            <a:endParaRPr lang="en-US" sz="2000" b="1" dirty="0">
              <a:solidFill>
                <a:schemeClr val="bg1"/>
              </a:solidFill>
              <a:latin typeface="Arial Narrow" panose="020B0606020202030204" pitchFamily="34" charset="0"/>
            </a:endParaRPr>
          </a:p>
        </p:txBody>
      </p:sp>
      <p:sp>
        <p:nvSpPr>
          <p:cNvPr id="7" name="Rounded Rectangle 6"/>
          <p:cNvSpPr/>
          <p:nvPr/>
        </p:nvSpPr>
        <p:spPr>
          <a:xfrm>
            <a:off x="179512" y="6093296"/>
            <a:ext cx="8784976" cy="50405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b="1" dirty="0">
                <a:solidFill>
                  <a:srgbClr val="002060"/>
                </a:solidFill>
              </a:rPr>
              <a:t>CA </a:t>
            </a:r>
            <a:r>
              <a:rPr lang="en-US" b="1" dirty="0" err="1">
                <a:solidFill>
                  <a:srgbClr val="002060"/>
                </a:solidFill>
              </a:rPr>
              <a:t>Pradip</a:t>
            </a:r>
            <a:r>
              <a:rPr lang="en-US" b="1" dirty="0">
                <a:solidFill>
                  <a:srgbClr val="002060"/>
                </a:solidFill>
              </a:rPr>
              <a:t> K. Modi</a:t>
            </a:r>
          </a:p>
        </p:txBody>
      </p:sp>
      <p:sp>
        <p:nvSpPr>
          <p:cNvPr id="3" name="Slide Number Placeholder 2"/>
          <p:cNvSpPr>
            <a:spLocks noGrp="1"/>
          </p:cNvSpPr>
          <p:nvPr>
            <p:ph type="sldNum" sz="quarter" idx="12"/>
          </p:nvPr>
        </p:nvSpPr>
        <p:spPr>
          <a:xfrm>
            <a:off x="8229600" y="6165304"/>
            <a:ext cx="590872" cy="365125"/>
          </a:xfrm>
        </p:spPr>
        <p:txBody>
          <a:bodyPr/>
          <a:lstStyle/>
          <a:p>
            <a:fld id="{7F0169AE-EAA4-4861-8157-74D56151B078}" type="slidenum">
              <a:rPr lang="en-US" sz="2000" b="1" smtClean="0">
                <a:solidFill>
                  <a:srgbClr val="002060"/>
                </a:solidFill>
              </a:rPr>
              <a:pPr/>
              <a:t>28</a:t>
            </a:fld>
            <a:endParaRPr lang="en-US" sz="2000" b="1" dirty="0">
              <a:solidFill>
                <a:srgbClr val="002060"/>
              </a:solidFill>
            </a:endParaRPr>
          </a:p>
        </p:txBody>
      </p:sp>
      <p:sp>
        <p:nvSpPr>
          <p:cNvPr id="5" name="TextBox 4"/>
          <p:cNvSpPr txBox="1"/>
          <p:nvPr/>
        </p:nvSpPr>
        <p:spPr>
          <a:xfrm>
            <a:off x="302764" y="1006600"/>
            <a:ext cx="8517708" cy="4985980"/>
          </a:xfrm>
          <a:prstGeom prst="rect">
            <a:avLst/>
          </a:prstGeom>
          <a:noFill/>
        </p:spPr>
        <p:txBody>
          <a:bodyPr wrap="square" rtlCol="0">
            <a:spAutoFit/>
          </a:bodyPr>
          <a:lstStyle/>
          <a:p>
            <a:pPr algn="just">
              <a:tabLst>
                <a:tab pos="1608138" algn="l"/>
              </a:tabLst>
            </a:pPr>
            <a:r>
              <a:rPr lang="en-US" sz="1800" b="1" dirty="0"/>
              <a:t>Section </a:t>
            </a:r>
            <a:r>
              <a:rPr lang="en-US" b="1" dirty="0"/>
              <a:t>115 A</a:t>
            </a:r>
            <a:endParaRPr lang="en-US" sz="1800"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sz="1800"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sz="1800"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sz="1800" b="1" dirty="0"/>
          </a:p>
          <a:p>
            <a:pPr marL="342900" indent="-342900" algn="just">
              <a:buFont typeface="Wingdings" panose="05000000000000000000" pitchFamily="2" charset="2"/>
              <a:buChar char="Ø"/>
              <a:tabLst>
                <a:tab pos="1608138" algn="l"/>
              </a:tabLst>
            </a:pPr>
            <a:endParaRPr lang="en-US" sz="1800" b="1" dirty="0"/>
          </a:p>
          <a:p>
            <a:pPr algn="just">
              <a:tabLst>
                <a:tab pos="1608138" algn="l"/>
              </a:tabLst>
            </a:pPr>
            <a:endParaRPr lang="en-US" sz="2400" b="1" dirty="0">
              <a:latin typeface="Times New Roman" panose="02020603050405020304" pitchFamily="18" charset="0"/>
              <a:cs typeface="Times New Roman" panose="02020603050405020304" pitchFamily="18" charset="0"/>
            </a:endParaRPr>
          </a:p>
          <a:p>
            <a:pPr algn="just">
              <a:tabLst>
                <a:tab pos="1608138" algn="l"/>
              </a:tabLst>
            </a:pPr>
            <a:endParaRPr lang="en-US" sz="2400" b="1" dirty="0"/>
          </a:p>
        </p:txBody>
      </p:sp>
      <p:pic>
        <p:nvPicPr>
          <p:cNvPr id="8" name="Picture 7">
            <a:extLst>
              <a:ext uri="{FF2B5EF4-FFF2-40B4-BE49-F238E27FC236}">
                <a16:creationId xmlns:a16="http://schemas.microsoft.com/office/drawing/2014/main" id="{A34E67A2-A0E7-D215-5DE0-12CB58A08680}"/>
              </a:ext>
            </a:extLst>
          </p:cNvPr>
          <p:cNvPicPr>
            <a:picLocks noChangeAspect="1"/>
          </p:cNvPicPr>
          <p:nvPr/>
        </p:nvPicPr>
        <p:blipFill>
          <a:blip r:embed="rId2"/>
          <a:stretch>
            <a:fillRect/>
          </a:stretch>
        </p:blipFill>
        <p:spPr>
          <a:xfrm>
            <a:off x="609600" y="1495977"/>
            <a:ext cx="7848600" cy="4048125"/>
          </a:xfrm>
          <a:prstGeom prst="rect">
            <a:avLst/>
          </a:prstGeom>
        </p:spPr>
      </p:pic>
    </p:spTree>
    <p:extLst>
      <p:ext uri="{BB962C8B-B14F-4D97-AF65-F5344CB8AC3E}">
        <p14:creationId xmlns:p14="http://schemas.microsoft.com/office/powerpoint/2010/main" val="15277996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16632"/>
            <a:ext cx="8928992" cy="6624736"/>
          </a:xfrm>
        </p:spPr>
        <p:style>
          <a:lnRef idx="2">
            <a:schemeClr val="accent1"/>
          </a:lnRef>
          <a:fillRef idx="1">
            <a:schemeClr val="lt1"/>
          </a:fillRef>
          <a:effectRef idx="0">
            <a:schemeClr val="accent1"/>
          </a:effectRef>
          <a:fontRef idx="minor">
            <a:schemeClr val="dk1"/>
          </a:fontRef>
        </p:style>
        <p:txBody>
          <a:bodyPr anchor="t"/>
          <a:lstStyle/>
          <a:p>
            <a:pPr algn="just"/>
            <a:endParaRPr lang="en-US" dirty="0">
              <a:ln>
                <a:solidFill>
                  <a:schemeClr val="bg1"/>
                </a:solidFill>
              </a:ln>
            </a:endParaRPr>
          </a:p>
        </p:txBody>
      </p:sp>
      <p:sp>
        <p:nvSpPr>
          <p:cNvPr id="4" name="Rectangle 3"/>
          <p:cNvSpPr/>
          <p:nvPr/>
        </p:nvSpPr>
        <p:spPr>
          <a:xfrm>
            <a:off x="194752" y="260648"/>
            <a:ext cx="8784976" cy="6495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i="0" u="none" strike="noStrike" spc="300" dirty="0">
                <a:solidFill>
                  <a:schemeClr val="bg1"/>
                </a:solidFill>
                <a:effectLst/>
                <a:latin typeface="Arial Narrow" panose="020B0606020202030204" pitchFamily="34" charset="0"/>
              </a:rPr>
              <a:t>Taxation of Royalties and Fees for Technical Services including TDS under Section 195-I T ACT </a:t>
            </a:r>
            <a:endParaRPr lang="en-US" sz="2000" b="1" dirty="0">
              <a:solidFill>
                <a:schemeClr val="bg1"/>
              </a:solidFill>
              <a:latin typeface="Arial Narrow" panose="020B0606020202030204" pitchFamily="34" charset="0"/>
            </a:endParaRPr>
          </a:p>
        </p:txBody>
      </p:sp>
      <p:sp>
        <p:nvSpPr>
          <p:cNvPr id="7" name="Rounded Rectangle 6"/>
          <p:cNvSpPr/>
          <p:nvPr/>
        </p:nvSpPr>
        <p:spPr>
          <a:xfrm>
            <a:off x="179512" y="6093296"/>
            <a:ext cx="8784976" cy="50405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b="1" dirty="0">
                <a:solidFill>
                  <a:srgbClr val="002060"/>
                </a:solidFill>
              </a:rPr>
              <a:t>CA </a:t>
            </a:r>
            <a:r>
              <a:rPr lang="en-US" b="1" dirty="0" err="1">
                <a:solidFill>
                  <a:srgbClr val="002060"/>
                </a:solidFill>
              </a:rPr>
              <a:t>Pradip</a:t>
            </a:r>
            <a:r>
              <a:rPr lang="en-US" b="1" dirty="0">
                <a:solidFill>
                  <a:srgbClr val="002060"/>
                </a:solidFill>
              </a:rPr>
              <a:t> K. Modi</a:t>
            </a:r>
          </a:p>
        </p:txBody>
      </p:sp>
      <p:sp>
        <p:nvSpPr>
          <p:cNvPr id="3" name="Slide Number Placeholder 2"/>
          <p:cNvSpPr>
            <a:spLocks noGrp="1"/>
          </p:cNvSpPr>
          <p:nvPr>
            <p:ph type="sldNum" sz="quarter" idx="12"/>
          </p:nvPr>
        </p:nvSpPr>
        <p:spPr>
          <a:xfrm>
            <a:off x="8229600" y="6165304"/>
            <a:ext cx="590872" cy="365125"/>
          </a:xfrm>
        </p:spPr>
        <p:txBody>
          <a:bodyPr/>
          <a:lstStyle/>
          <a:p>
            <a:fld id="{7F0169AE-EAA4-4861-8157-74D56151B078}" type="slidenum">
              <a:rPr lang="en-US" sz="2000" b="1" smtClean="0">
                <a:solidFill>
                  <a:srgbClr val="002060"/>
                </a:solidFill>
              </a:rPr>
              <a:pPr/>
              <a:t>29</a:t>
            </a:fld>
            <a:endParaRPr lang="en-US" sz="2000" b="1" dirty="0">
              <a:solidFill>
                <a:srgbClr val="002060"/>
              </a:solidFill>
            </a:endParaRPr>
          </a:p>
        </p:txBody>
      </p:sp>
      <p:sp>
        <p:nvSpPr>
          <p:cNvPr id="5" name="TextBox 4"/>
          <p:cNvSpPr txBox="1"/>
          <p:nvPr/>
        </p:nvSpPr>
        <p:spPr>
          <a:xfrm>
            <a:off x="302764" y="1006600"/>
            <a:ext cx="8517708" cy="4985980"/>
          </a:xfrm>
          <a:prstGeom prst="rect">
            <a:avLst/>
          </a:prstGeom>
          <a:noFill/>
        </p:spPr>
        <p:txBody>
          <a:bodyPr wrap="square" rtlCol="0">
            <a:spAutoFit/>
          </a:bodyPr>
          <a:lstStyle/>
          <a:p>
            <a:pPr algn="just">
              <a:tabLst>
                <a:tab pos="1608138" algn="l"/>
              </a:tabLst>
            </a:pPr>
            <a:r>
              <a:rPr lang="en-US" sz="1800" b="1" dirty="0"/>
              <a:t>Section </a:t>
            </a:r>
            <a:r>
              <a:rPr lang="en-US" b="1" dirty="0"/>
              <a:t>115 A</a:t>
            </a:r>
            <a:endParaRPr lang="en-US" sz="1800"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sz="1800"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sz="1800"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sz="1800" b="1" dirty="0"/>
          </a:p>
          <a:p>
            <a:pPr marL="342900" indent="-342900" algn="just">
              <a:buFont typeface="Wingdings" panose="05000000000000000000" pitchFamily="2" charset="2"/>
              <a:buChar char="Ø"/>
              <a:tabLst>
                <a:tab pos="1608138" algn="l"/>
              </a:tabLst>
            </a:pPr>
            <a:endParaRPr lang="en-US" sz="1800" b="1" dirty="0"/>
          </a:p>
          <a:p>
            <a:pPr algn="just">
              <a:tabLst>
                <a:tab pos="1608138" algn="l"/>
              </a:tabLst>
            </a:pPr>
            <a:endParaRPr lang="en-US" sz="2400" b="1" dirty="0">
              <a:latin typeface="Times New Roman" panose="02020603050405020304" pitchFamily="18" charset="0"/>
              <a:cs typeface="Times New Roman" panose="02020603050405020304" pitchFamily="18" charset="0"/>
            </a:endParaRPr>
          </a:p>
          <a:p>
            <a:pPr algn="just">
              <a:tabLst>
                <a:tab pos="1608138" algn="l"/>
              </a:tabLst>
            </a:pPr>
            <a:endParaRPr lang="en-US" sz="2400" b="1" dirty="0"/>
          </a:p>
        </p:txBody>
      </p:sp>
      <p:pic>
        <p:nvPicPr>
          <p:cNvPr id="9" name="Picture 8">
            <a:extLst>
              <a:ext uri="{FF2B5EF4-FFF2-40B4-BE49-F238E27FC236}">
                <a16:creationId xmlns:a16="http://schemas.microsoft.com/office/drawing/2014/main" id="{3B1B5373-5829-771E-5183-8F5328FA0CAC}"/>
              </a:ext>
            </a:extLst>
          </p:cNvPr>
          <p:cNvPicPr>
            <a:picLocks noChangeAspect="1"/>
          </p:cNvPicPr>
          <p:nvPr/>
        </p:nvPicPr>
        <p:blipFill>
          <a:blip r:embed="rId2"/>
          <a:stretch>
            <a:fillRect/>
          </a:stretch>
        </p:blipFill>
        <p:spPr>
          <a:xfrm>
            <a:off x="410189" y="1508000"/>
            <a:ext cx="8626307" cy="4343400"/>
          </a:xfrm>
          <a:prstGeom prst="rect">
            <a:avLst/>
          </a:prstGeom>
        </p:spPr>
      </p:pic>
    </p:spTree>
    <p:extLst>
      <p:ext uri="{BB962C8B-B14F-4D97-AF65-F5344CB8AC3E}">
        <p14:creationId xmlns:p14="http://schemas.microsoft.com/office/powerpoint/2010/main" val="2119209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16632"/>
            <a:ext cx="8928992" cy="6624736"/>
          </a:xfrm>
        </p:spPr>
        <p:style>
          <a:lnRef idx="2">
            <a:schemeClr val="accent1"/>
          </a:lnRef>
          <a:fillRef idx="1">
            <a:schemeClr val="lt1"/>
          </a:fillRef>
          <a:effectRef idx="0">
            <a:schemeClr val="accent1"/>
          </a:effectRef>
          <a:fontRef idx="minor">
            <a:schemeClr val="dk1"/>
          </a:fontRef>
        </p:style>
        <p:txBody>
          <a:bodyPr anchor="t"/>
          <a:lstStyle/>
          <a:p>
            <a:pPr algn="just"/>
            <a:endParaRPr lang="en-US" dirty="0">
              <a:ln>
                <a:solidFill>
                  <a:schemeClr val="bg1"/>
                </a:solidFill>
              </a:ln>
            </a:endParaRPr>
          </a:p>
        </p:txBody>
      </p:sp>
      <p:sp>
        <p:nvSpPr>
          <p:cNvPr id="4" name="Rectangle 3"/>
          <p:cNvSpPr/>
          <p:nvPr/>
        </p:nvSpPr>
        <p:spPr>
          <a:xfrm>
            <a:off x="179512" y="188640"/>
            <a:ext cx="8784976"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i="0" u="none" strike="noStrike" spc="300" dirty="0">
                <a:solidFill>
                  <a:schemeClr val="bg1"/>
                </a:solidFill>
                <a:effectLst/>
                <a:latin typeface="Arial Narrow" panose="020B0606020202030204" pitchFamily="34" charset="0"/>
              </a:rPr>
              <a:t>Taxation of Royalties and Fees for Technical Services including TDS under Section 195-I T ACT </a:t>
            </a:r>
            <a:endParaRPr lang="en-US" sz="2000" b="1" dirty="0">
              <a:solidFill>
                <a:schemeClr val="bg1"/>
              </a:solidFill>
              <a:latin typeface="Arial Narrow" panose="020B0606020202030204" pitchFamily="34" charset="0"/>
            </a:endParaRPr>
          </a:p>
        </p:txBody>
      </p:sp>
      <p:sp>
        <p:nvSpPr>
          <p:cNvPr id="7" name="Rounded Rectangle 6"/>
          <p:cNvSpPr/>
          <p:nvPr/>
        </p:nvSpPr>
        <p:spPr>
          <a:xfrm>
            <a:off x="179512" y="6093296"/>
            <a:ext cx="8784976" cy="50405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b="1" dirty="0">
                <a:solidFill>
                  <a:srgbClr val="002060"/>
                </a:solidFill>
              </a:rPr>
              <a:t>CA </a:t>
            </a:r>
            <a:r>
              <a:rPr lang="en-US" b="1" dirty="0" err="1">
                <a:solidFill>
                  <a:srgbClr val="002060"/>
                </a:solidFill>
              </a:rPr>
              <a:t>Pradip</a:t>
            </a:r>
            <a:r>
              <a:rPr lang="en-US" b="1" dirty="0">
                <a:solidFill>
                  <a:srgbClr val="002060"/>
                </a:solidFill>
              </a:rPr>
              <a:t> K. Modi</a:t>
            </a:r>
          </a:p>
        </p:txBody>
      </p:sp>
      <p:sp>
        <p:nvSpPr>
          <p:cNvPr id="3" name="Slide Number Placeholder 2"/>
          <p:cNvSpPr>
            <a:spLocks noGrp="1"/>
          </p:cNvSpPr>
          <p:nvPr>
            <p:ph type="sldNum" sz="quarter" idx="12"/>
          </p:nvPr>
        </p:nvSpPr>
        <p:spPr>
          <a:xfrm>
            <a:off x="8460432" y="6165304"/>
            <a:ext cx="360040" cy="365125"/>
          </a:xfrm>
        </p:spPr>
        <p:txBody>
          <a:bodyPr/>
          <a:lstStyle/>
          <a:p>
            <a:fld id="{7F0169AE-EAA4-4861-8157-74D56151B078}" type="slidenum">
              <a:rPr lang="en-US" sz="2000" b="1" smtClean="0">
                <a:solidFill>
                  <a:srgbClr val="002060"/>
                </a:solidFill>
              </a:rPr>
              <a:pPr/>
              <a:t>3</a:t>
            </a:fld>
            <a:endParaRPr lang="en-US" sz="2000" b="1" dirty="0">
              <a:solidFill>
                <a:srgbClr val="002060"/>
              </a:solidFill>
            </a:endParaRPr>
          </a:p>
        </p:txBody>
      </p:sp>
      <p:sp>
        <p:nvSpPr>
          <p:cNvPr id="5" name="TextBox 4"/>
          <p:cNvSpPr txBox="1"/>
          <p:nvPr/>
        </p:nvSpPr>
        <p:spPr>
          <a:xfrm>
            <a:off x="431540" y="1600200"/>
            <a:ext cx="8280920" cy="369332"/>
          </a:xfrm>
          <a:prstGeom prst="rect">
            <a:avLst/>
          </a:prstGeom>
          <a:noFill/>
        </p:spPr>
        <p:txBody>
          <a:bodyPr wrap="square" rtlCol="0">
            <a:spAutoFit/>
          </a:bodyPr>
          <a:lstStyle/>
          <a:p>
            <a:pPr marL="342900" indent="-342900" algn="just">
              <a:buFont typeface="Wingdings" panose="05000000000000000000" pitchFamily="2" charset="2"/>
              <a:buChar char="v"/>
              <a:tabLst>
                <a:tab pos="1608138" algn="l"/>
              </a:tabLst>
            </a:pPr>
            <a:r>
              <a:rPr lang="en-US" dirty="0">
                <a:latin typeface="Times New Roman" panose="02020603050405020304" pitchFamily="18" charset="0"/>
                <a:cs typeface="Times New Roman" panose="02020603050405020304" pitchFamily="18" charset="0"/>
              </a:rPr>
              <a:t>Section – 99 of Government of India Act, 1935</a:t>
            </a:r>
          </a:p>
        </p:txBody>
      </p:sp>
      <p:pic>
        <p:nvPicPr>
          <p:cNvPr id="8" name="Picture 7">
            <a:extLst>
              <a:ext uri="{FF2B5EF4-FFF2-40B4-BE49-F238E27FC236}">
                <a16:creationId xmlns:a16="http://schemas.microsoft.com/office/drawing/2014/main" id="{F78BF56F-67CA-1879-57C8-9176CADC5C1A}"/>
              </a:ext>
            </a:extLst>
          </p:cNvPr>
          <p:cNvPicPr>
            <a:picLocks noChangeAspect="1"/>
          </p:cNvPicPr>
          <p:nvPr/>
        </p:nvPicPr>
        <p:blipFill>
          <a:blip r:embed="rId2"/>
          <a:stretch>
            <a:fillRect/>
          </a:stretch>
        </p:blipFill>
        <p:spPr>
          <a:xfrm>
            <a:off x="609600" y="1984772"/>
            <a:ext cx="7850832" cy="3892053"/>
          </a:xfrm>
          <a:prstGeom prst="rect">
            <a:avLst/>
          </a:prstGeom>
        </p:spPr>
      </p:pic>
    </p:spTree>
    <p:extLst>
      <p:ext uri="{BB962C8B-B14F-4D97-AF65-F5344CB8AC3E}">
        <p14:creationId xmlns:p14="http://schemas.microsoft.com/office/powerpoint/2010/main" val="37683294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16632"/>
            <a:ext cx="8928992" cy="6624736"/>
          </a:xfrm>
        </p:spPr>
        <p:style>
          <a:lnRef idx="2">
            <a:schemeClr val="accent1"/>
          </a:lnRef>
          <a:fillRef idx="1">
            <a:schemeClr val="lt1"/>
          </a:fillRef>
          <a:effectRef idx="0">
            <a:schemeClr val="accent1"/>
          </a:effectRef>
          <a:fontRef idx="minor">
            <a:schemeClr val="dk1"/>
          </a:fontRef>
        </p:style>
        <p:txBody>
          <a:bodyPr anchor="t"/>
          <a:lstStyle/>
          <a:p>
            <a:pPr algn="just"/>
            <a:endParaRPr lang="en-US" dirty="0">
              <a:ln>
                <a:solidFill>
                  <a:schemeClr val="bg1"/>
                </a:solidFill>
              </a:ln>
            </a:endParaRPr>
          </a:p>
        </p:txBody>
      </p:sp>
      <p:sp>
        <p:nvSpPr>
          <p:cNvPr id="4" name="Rectangle 3"/>
          <p:cNvSpPr/>
          <p:nvPr/>
        </p:nvSpPr>
        <p:spPr>
          <a:xfrm>
            <a:off x="194752" y="260648"/>
            <a:ext cx="8784976" cy="6495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i="0" u="none" strike="noStrike" spc="300" dirty="0">
                <a:solidFill>
                  <a:schemeClr val="bg1"/>
                </a:solidFill>
                <a:effectLst/>
                <a:latin typeface="Arial Narrow" panose="020B0606020202030204" pitchFamily="34" charset="0"/>
              </a:rPr>
              <a:t>Taxation of Royalties and Fees for Technical Services including TDS under Section 195-I T ACT </a:t>
            </a:r>
            <a:endParaRPr lang="en-US" sz="2000" b="1" dirty="0">
              <a:solidFill>
                <a:schemeClr val="bg1"/>
              </a:solidFill>
              <a:latin typeface="Arial Narrow" panose="020B0606020202030204" pitchFamily="34" charset="0"/>
            </a:endParaRPr>
          </a:p>
        </p:txBody>
      </p:sp>
      <p:sp>
        <p:nvSpPr>
          <p:cNvPr id="7" name="Rounded Rectangle 6"/>
          <p:cNvSpPr/>
          <p:nvPr/>
        </p:nvSpPr>
        <p:spPr>
          <a:xfrm>
            <a:off x="179512" y="6093296"/>
            <a:ext cx="8784976" cy="50405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b="1" dirty="0">
                <a:solidFill>
                  <a:srgbClr val="002060"/>
                </a:solidFill>
              </a:rPr>
              <a:t>CA </a:t>
            </a:r>
            <a:r>
              <a:rPr lang="en-US" b="1" dirty="0" err="1">
                <a:solidFill>
                  <a:srgbClr val="002060"/>
                </a:solidFill>
              </a:rPr>
              <a:t>Pradip</a:t>
            </a:r>
            <a:r>
              <a:rPr lang="en-US" b="1" dirty="0">
                <a:solidFill>
                  <a:srgbClr val="002060"/>
                </a:solidFill>
              </a:rPr>
              <a:t> K. Modi</a:t>
            </a:r>
          </a:p>
        </p:txBody>
      </p:sp>
      <p:sp>
        <p:nvSpPr>
          <p:cNvPr id="3" name="Slide Number Placeholder 2"/>
          <p:cNvSpPr>
            <a:spLocks noGrp="1"/>
          </p:cNvSpPr>
          <p:nvPr>
            <p:ph type="sldNum" sz="quarter" idx="12"/>
          </p:nvPr>
        </p:nvSpPr>
        <p:spPr>
          <a:xfrm>
            <a:off x="8229600" y="6165304"/>
            <a:ext cx="590872" cy="365125"/>
          </a:xfrm>
        </p:spPr>
        <p:txBody>
          <a:bodyPr/>
          <a:lstStyle/>
          <a:p>
            <a:fld id="{7F0169AE-EAA4-4861-8157-74D56151B078}" type="slidenum">
              <a:rPr lang="en-US" sz="2000" b="1" smtClean="0">
                <a:solidFill>
                  <a:srgbClr val="002060"/>
                </a:solidFill>
              </a:rPr>
              <a:pPr/>
              <a:t>30</a:t>
            </a:fld>
            <a:endParaRPr lang="en-US" sz="2000" b="1" dirty="0">
              <a:solidFill>
                <a:srgbClr val="002060"/>
              </a:solidFill>
            </a:endParaRPr>
          </a:p>
        </p:txBody>
      </p:sp>
      <p:sp>
        <p:nvSpPr>
          <p:cNvPr id="5" name="TextBox 4"/>
          <p:cNvSpPr txBox="1"/>
          <p:nvPr/>
        </p:nvSpPr>
        <p:spPr>
          <a:xfrm>
            <a:off x="302764" y="1006600"/>
            <a:ext cx="8517708" cy="4985980"/>
          </a:xfrm>
          <a:prstGeom prst="rect">
            <a:avLst/>
          </a:prstGeom>
          <a:noFill/>
        </p:spPr>
        <p:txBody>
          <a:bodyPr wrap="square" rtlCol="0">
            <a:spAutoFit/>
          </a:bodyPr>
          <a:lstStyle/>
          <a:p>
            <a:pPr algn="just">
              <a:tabLst>
                <a:tab pos="1608138" algn="l"/>
              </a:tabLst>
            </a:pPr>
            <a:r>
              <a:rPr lang="en-US" sz="1800" b="1" dirty="0"/>
              <a:t>Section </a:t>
            </a:r>
            <a:r>
              <a:rPr lang="en-US" b="1" dirty="0"/>
              <a:t>115 A</a:t>
            </a:r>
            <a:endParaRPr lang="en-US" sz="1800"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sz="1800"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sz="1800"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sz="1800" b="1" dirty="0"/>
          </a:p>
          <a:p>
            <a:pPr marL="342900" indent="-342900" algn="just">
              <a:buFont typeface="Wingdings" panose="05000000000000000000" pitchFamily="2" charset="2"/>
              <a:buChar char="Ø"/>
              <a:tabLst>
                <a:tab pos="1608138" algn="l"/>
              </a:tabLst>
            </a:pPr>
            <a:endParaRPr lang="en-US" sz="1800" b="1" dirty="0"/>
          </a:p>
          <a:p>
            <a:pPr algn="just">
              <a:tabLst>
                <a:tab pos="1608138" algn="l"/>
              </a:tabLst>
            </a:pPr>
            <a:endParaRPr lang="en-US" sz="2400" b="1" dirty="0">
              <a:latin typeface="Times New Roman" panose="02020603050405020304" pitchFamily="18" charset="0"/>
              <a:cs typeface="Times New Roman" panose="02020603050405020304" pitchFamily="18" charset="0"/>
            </a:endParaRPr>
          </a:p>
          <a:p>
            <a:pPr algn="just">
              <a:tabLst>
                <a:tab pos="1608138" algn="l"/>
              </a:tabLst>
            </a:pPr>
            <a:endParaRPr lang="en-US" sz="2400" b="1" dirty="0"/>
          </a:p>
        </p:txBody>
      </p:sp>
      <p:pic>
        <p:nvPicPr>
          <p:cNvPr id="8" name="Picture 7">
            <a:extLst>
              <a:ext uri="{FF2B5EF4-FFF2-40B4-BE49-F238E27FC236}">
                <a16:creationId xmlns:a16="http://schemas.microsoft.com/office/drawing/2014/main" id="{280CEF59-811D-93A8-4B0C-37FD92E4E640}"/>
              </a:ext>
            </a:extLst>
          </p:cNvPr>
          <p:cNvPicPr>
            <a:picLocks noChangeAspect="1"/>
          </p:cNvPicPr>
          <p:nvPr/>
        </p:nvPicPr>
        <p:blipFill>
          <a:blip r:embed="rId2"/>
          <a:stretch>
            <a:fillRect/>
          </a:stretch>
        </p:blipFill>
        <p:spPr>
          <a:xfrm>
            <a:off x="335193" y="1752600"/>
            <a:ext cx="8555112" cy="3733799"/>
          </a:xfrm>
          <a:prstGeom prst="rect">
            <a:avLst/>
          </a:prstGeom>
        </p:spPr>
      </p:pic>
    </p:spTree>
    <p:extLst>
      <p:ext uri="{BB962C8B-B14F-4D97-AF65-F5344CB8AC3E}">
        <p14:creationId xmlns:p14="http://schemas.microsoft.com/office/powerpoint/2010/main" val="6406674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16632"/>
            <a:ext cx="8928992" cy="6624736"/>
          </a:xfrm>
        </p:spPr>
        <p:style>
          <a:lnRef idx="2">
            <a:schemeClr val="accent1"/>
          </a:lnRef>
          <a:fillRef idx="1">
            <a:schemeClr val="lt1"/>
          </a:fillRef>
          <a:effectRef idx="0">
            <a:schemeClr val="accent1"/>
          </a:effectRef>
          <a:fontRef idx="minor">
            <a:schemeClr val="dk1"/>
          </a:fontRef>
        </p:style>
        <p:txBody>
          <a:bodyPr anchor="t"/>
          <a:lstStyle/>
          <a:p>
            <a:pPr algn="just"/>
            <a:endParaRPr lang="en-US" dirty="0">
              <a:ln>
                <a:solidFill>
                  <a:schemeClr val="bg1"/>
                </a:solidFill>
              </a:ln>
            </a:endParaRPr>
          </a:p>
        </p:txBody>
      </p:sp>
      <p:sp>
        <p:nvSpPr>
          <p:cNvPr id="4" name="Rectangle 3"/>
          <p:cNvSpPr/>
          <p:nvPr/>
        </p:nvSpPr>
        <p:spPr>
          <a:xfrm>
            <a:off x="194752" y="260648"/>
            <a:ext cx="8784976" cy="6495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i="0" u="none" strike="noStrike" spc="300" dirty="0">
                <a:solidFill>
                  <a:schemeClr val="bg1"/>
                </a:solidFill>
                <a:effectLst/>
                <a:latin typeface="Arial Narrow" panose="020B0606020202030204" pitchFamily="34" charset="0"/>
              </a:rPr>
              <a:t>Taxation of Royalties and Fees for Technical Services including TDS under Section 195-I T ACT </a:t>
            </a:r>
            <a:endParaRPr lang="en-US" sz="2000" b="1" dirty="0">
              <a:solidFill>
                <a:schemeClr val="bg1"/>
              </a:solidFill>
              <a:latin typeface="Arial Narrow" panose="020B0606020202030204" pitchFamily="34" charset="0"/>
            </a:endParaRPr>
          </a:p>
        </p:txBody>
      </p:sp>
      <p:sp>
        <p:nvSpPr>
          <p:cNvPr id="7" name="Rounded Rectangle 6"/>
          <p:cNvSpPr/>
          <p:nvPr/>
        </p:nvSpPr>
        <p:spPr>
          <a:xfrm>
            <a:off x="179512" y="6093296"/>
            <a:ext cx="8784976" cy="50405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b="1" dirty="0">
                <a:solidFill>
                  <a:srgbClr val="002060"/>
                </a:solidFill>
              </a:rPr>
              <a:t>CA </a:t>
            </a:r>
            <a:r>
              <a:rPr lang="en-US" b="1" dirty="0" err="1">
                <a:solidFill>
                  <a:srgbClr val="002060"/>
                </a:solidFill>
              </a:rPr>
              <a:t>Pradip</a:t>
            </a:r>
            <a:r>
              <a:rPr lang="en-US" b="1" dirty="0">
                <a:solidFill>
                  <a:srgbClr val="002060"/>
                </a:solidFill>
              </a:rPr>
              <a:t> K. Modi</a:t>
            </a:r>
          </a:p>
        </p:txBody>
      </p:sp>
      <p:sp>
        <p:nvSpPr>
          <p:cNvPr id="3" name="Slide Number Placeholder 2"/>
          <p:cNvSpPr>
            <a:spLocks noGrp="1"/>
          </p:cNvSpPr>
          <p:nvPr>
            <p:ph type="sldNum" sz="quarter" idx="12"/>
          </p:nvPr>
        </p:nvSpPr>
        <p:spPr>
          <a:xfrm>
            <a:off x="8229600" y="6165304"/>
            <a:ext cx="590872" cy="365125"/>
          </a:xfrm>
        </p:spPr>
        <p:txBody>
          <a:bodyPr/>
          <a:lstStyle/>
          <a:p>
            <a:fld id="{7F0169AE-EAA4-4861-8157-74D56151B078}" type="slidenum">
              <a:rPr lang="en-US" sz="2000" b="1" smtClean="0">
                <a:solidFill>
                  <a:srgbClr val="002060"/>
                </a:solidFill>
              </a:rPr>
              <a:pPr/>
              <a:t>31</a:t>
            </a:fld>
            <a:endParaRPr lang="en-US" sz="2000" b="1" dirty="0">
              <a:solidFill>
                <a:srgbClr val="002060"/>
              </a:solidFill>
            </a:endParaRPr>
          </a:p>
        </p:txBody>
      </p:sp>
      <p:sp>
        <p:nvSpPr>
          <p:cNvPr id="5" name="TextBox 4"/>
          <p:cNvSpPr txBox="1"/>
          <p:nvPr/>
        </p:nvSpPr>
        <p:spPr>
          <a:xfrm>
            <a:off x="302764" y="1006600"/>
            <a:ext cx="8517708" cy="4985980"/>
          </a:xfrm>
          <a:prstGeom prst="rect">
            <a:avLst/>
          </a:prstGeom>
          <a:noFill/>
        </p:spPr>
        <p:txBody>
          <a:bodyPr wrap="square" rtlCol="0">
            <a:spAutoFit/>
          </a:bodyPr>
          <a:lstStyle/>
          <a:p>
            <a:pPr algn="just">
              <a:tabLst>
                <a:tab pos="1608138" algn="l"/>
              </a:tabLst>
            </a:pPr>
            <a:r>
              <a:rPr lang="en-US" sz="1800" b="1" dirty="0"/>
              <a:t>Section </a:t>
            </a:r>
            <a:r>
              <a:rPr lang="en-US" b="1" dirty="0"/>
              <a:t>115 A</a:t>
            </a:r>
            <a:endParaRPr lang="en-US" sz="1800"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sz="1800"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sz="1800"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sz="1800" b="1" dirty="0"/>
          </a:p>
          <a:p>
            <a:pPr marL="342900" indent="-342900" algn="just">
              <a:buFont typeface="Wingdings" panose="05000000000000000000" pitchFamily="2" charset="2"/>
              <a:buChar char="Ø"/>
              <a:tabLst>
                <a:tab pos="1608138" algn="l"/>
              </a:tabLst>
            </a:pPr>
            <a:endParaRPr lang="en-US" sz="1800" b="1" dirty="0"/>
          </a:p>
          <a:p>
            <a:pPr algn="just">
              <a:tabLst>
                <a:tab pos="1608138" algn="l"/>
              </a:tabLst>
            </a:pPr>
            <a:endParaRPr lang="en-US" sz="2400" b="1" dirty="0">
              <a:latin typeface="Times New Roman" panose="02020603050405020304" pitchFamily="18" charset="0"/>
              <a:cs typeface="Times New Roman" panose="02020603050405020304" pitchFamily="18" charset="0"/>
            </a:endParaRPr>
          </a:p>
          <a:p>
            <a:pPr algn="just">
              <a:tabLst>
                <a:tab pos="1608138" algn="l"/>
              </a:tabLst>
            </a:pPr>
            <a:endParaRPr lang="en-US" sz="2400" b="1" dirty="0"/>
          </a:p>
        </p:txBody>
      </p:sp>
      <p:pic>
        <p:nvPicPr>
          <p:cNvPr id="9" name="Picture 8">
            <a:extLst>
              <a:ext uri="{FF2B5EF4-FFF2-40B4-BE49-F238E27FC236}">
                <a16:creationId xmlns:a16="http://schemas.microsoft.com/office/drawing/2014/main" id="{53A824A5-CD62-FA61-5B21-B366A3443102}"/>
              </a:ext>
            </a:extLst>
          </p:cNvPr>
          <p:cNvPicPr>
            <a:picLocks noChangeAspect="1"/>
          </p:cNvPicPr>
          <p:nvPr/>
        </p:nvPicPr>
        <p:blipFill rotWithShape="1">
          <a:blip r:embed="rId2"/>
          <a:srcRect t="4494" b="1"/>
          <a:stretch/>
        </p:blipFill>
        <p:spPr>
          <a:xfrm>
            <a:off x="433641" y="1905000"/>
            <a:ext cx="8276717" cy="3238500"/>
          </a:xfrm>
          <a:prstGeom prst="rect">
            <a:avLst/>
          </a:prstGeom>
        </p:spPr>
      </p:pic>
    </p:spTree>
    <p:extLst>
      <p:ext uri="{BB962C8B-B14F-4D97-AF65-F5344CB8AC3E}">
        <p14:creationId xmlns:p14="http://schemas.microsoft.com/office/powerpoint/2010/main" val="17455010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16632"/>
            <a:ext cx="8928992" cy="6624736"/>
          </a:xfrm>
        </p:spPr>
        <p:style>
          <a:lnRef idx="2">
            <a:schemeClr val="accent1"/>
          </a:lnRef>
          <a:fillRef idx="1">
            <a:schemeClr val="lt1"/>
          </a:fillRef>
          <a:effectRef idx="0">
            <a:schemeClr val="accent1"/>
          </a:effectRef>
          <a:fontRef idx="minor">
            <a:schemeClr val="dk1"/>
          </a:fontRef>
        </p:style>
        <p:txBody>
          <a:bodyPr anchor="t"/>
          <a:lstStyle/>
          <a:p>
            <a:pPr algn="just"/>
            <a:endParaRPr lang="en-US" dirty="0">
              <a:ln>
                <a:solidFill>
                  <a:schemeClr val="bg1"/>
                </a:solidFill>
              </a:ln>
            </a:endParaRPr>
          </a:p>
        </p:txBody>
      </p:sp>
      <p:sp>
        <p:nvSpPr>
          <p:cNvPr id="4" name="Rectangle 3"/>
          <p:cNvSpPr/>
          <p:nvPr/>
        </p:nvSpPr>
        <p:spPr>
          <a:xfrm>
            <a:off x="194752" y="260648"/>
            <a:ext cx="8784976" cy="6495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i="0" u="none" strike="noStrike" spc="300" dirty="0">
                <a:solidFill>
                  <a:schemeClr val="bg1"/>
                </a:solidFill>
                <a:effectLst/>
                <a:latin typeface="Arial Narrow" panose="020B0606020202030204" pitchFamily="34" charset="0"/>
              </a:rPr>
              <a:t>Taxation of Royalties and Fees for Technical Services including TDS under Section 195-I T ACT </a:t>
            </a:r>
            <a:endParaRPr lang="en-US" sz="2000" b="1" dirty="0">
              <a:solidFill>
                <a:schemeClr val="bg1"/>
              </a:solidFill>
              <a:latin typeface="Arial Narrow" panose="020B0606020202030204" pitchFamily="34" charset="0"/>
            </a:endParaRPr>
          </a:p>
        </p:txBody>
      </p:sp>
      <p:sp>
        <p:nvSpPr>
          <p:cNvPr id="7" name="Rounded Rectangle 6"/>
          <p:cNvSpPr/>
          <p:nvPr/>
        </p:nvSpPr>
        <p:spPr>
          <a:xfrm>
            <a:off x="179512" y="6093296"/>
            <a:ext cx="8784976" cy="50405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b="1" dirty="0">
                <a:solidFill>
                  <a:srgbClr val="002060"/>
                </a:solidFill>
              </a:rPr>
              <a:t>CA </a:t>
            </a:r>
            <a:r>
              <a:rPr lang="en-US" b="1" dirty="0" err="1">
                <a:solidFill>
                  <a:srgbClr val="002060"/>
                </a:solidFill>
              </a:rPr>
              <a:t>Pradip</a:t>
            </a:r>
            <a:r>
              <a:rPr lang="en-US" b="1" dirty="0">
                <a:solidFill>
                  <a:srgbClr val="002060"/>
                </a:solidFill>
              </a:rPr>
              <a:t> K. Modi</a:t>
            </a:r>
          </a:p>
        </p:txBody>
      </p:sp>
      <p:sp>
        <p:nvSpPr>
          <p:cNvPr id="3" name="Slide Number Placeholder 2"/>
          <p:cNvSpPr>
            <a:spLocks noGrp="1"/>
          </p:cNvSpPr>
          <p:nvPr>
            <p:ph type="sldNum" sz="quarter" idx="12"/>
          </p:nvPr>
        </p:nvSpPr>
        <p:spPr>
          <a:xfrm>
            <a:off x="8229600" y="6165304"/>
            <a:ext cx="590872" cy="365125"/>
          </a:xfrm>
        </p:spPr>
        <p:txBody>
          <a:bodyPr/>
          <a:lstStyle/>
          <a:p>
            <a:fld id="{7F0169AE-EAA4-4861-8157-74D56151B078}" type="slidenum">
              <a:rPr lang="en-US" sz="2000" b="1" smtClean="0">
                <a:solidFill>
                  <a:srgbClr val="002060"/>
                </a:solidFill>
              </a:rPr>
              <a:pPr/>
              <a:t>32</a:t>
            </a:fld>
            <a:endParaRPr lang="en-US" sz="2000" b="1" dirty="0">
              <a:solidFill>
                <a:srgbClr val="002060"/>
              </a:solidFill>
            </a:endParaRPr>
          </a:p>
        </p:txBody>
      </p:sp>
      <p:sp>
        <p:nvSpPr>
          <p:cNvPr id="5" name="TextBox 4"/>
          <p:cNvSpPr txBox="1"/>
          <p:nvPr/>
        </p:nvSpPr>
        <p:spPr>
          <a:xfrm>
            <a:off x="302764" y="1006600"/>
            <a:ext cx="8517708" cy="4985980"/>
          </a:xfrm>
          <a:prstGeom prst="rect">
            <a:avLst/>
          </a:prstGeom>
          <a:noFill/>
        </p:spPr>
        <p:txBody>
          <a:bodyPr wrap="square" rtlCol="0">
            <a:spAutoFit/>
          </a:bodyPr>
          <a:lstStyle/>
          <a:p>
            <a:pPr algn="just">
              <a:tabLst>
                <a:tab pos="1608138" algn="l"/>
              </a:tabLst>
            </a:pPr>
            <a:r>
              <a:rPr lang="en-US" sz="1800" b="1" dirty="0"/>
              <a:t>Section 190</a:t>
            </a:r>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sz="1800"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sz="1800"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sz="1800" b="1" dirty="0"/>
          </a:p>
          <a:p>
            <a:pPr marL="342900" indent="-342900" algn="just">
              <a:buFont typeface="Wingdings" panose="05000000000000000000" pitchFamily="2" charset="2"/>
              <a:buChar char="Ø"/>
              <a:tabLst>
                <a:tab pos="1608138" algn="l"/>
              </a:tabLst>
            </a:pPr>
            <a:endParaRPr lang="en-US" sz="1800" b="1" dirty="0"/>
          </a:p>
          <a:p>
            <a:pPr algn="just">
              <a:tabLst>
                <a:tab pos="1608138" algn="l"/>
              </a:tabLst>
            </a:pPr>
            <a:endParaRPr lang="en-US" sz="2400" b="1" dirty="0">
              <a:latin typeface="Times New Roman" panose="02020603050405020304" pitchFamily="18" charset="0"/>
              <a:cs typeface="Times New Roman" panose="02020603050405020304" pitchFamily="18" charset="0"/>
            </a:endParaRPr>
          </a:p>
          <a:p>
            <a:pPr algn="just">
              <a:tabLst>
                <a:tab pos="1608138" algn="l"/>
              </a:tabLst>
            </a:pPr>
            <a:endParaRPr lang="en-US" sz="2400" b="1" dirty="0"/>
          </a:p>
        </p:txBody>
      </p:sp>
      <p:pic>
        <p:nvPicPr>
          <p:cNvPr id="8" name="Picture 7">
            <a:extLst>
              <a:ext uri="{FF2B5EF4-FFF2-40B4-BE49-F238E27FC236}">
                <a16:creationId xmlns:a16="http://schemas.microsoft.com/office/drawing/2014/main" id="{4452EF18-0921-5484-A910-2A285E92A166}"/>
              </a:ext>
            </a:extLst>
          </p:cNvPr>
          <p:cNvPicPr>
            <a:picLocks noChangeAspect="1"/>
          </p:cNvPicPr>
          <p:nvPr/>
        </p:nvPicPr>
        <p:blipFill>
          <a:blip r:embed="rId2"/>
          <a:stretch>
            <a:fillRect/>
          </a:stretch>
        </p:blipFill>
        <p:spPr>
          <a:xfrm>
            <a:off x="471422" y="1779798"/>
            <a:ext cx="8231636" cy="2650332"/>
          </a:xfrm>
          <a:prstGeom prst="rect">
            <a:avLst/>
          </a:prstGeom>
        </p:spPr>
      </p:pic>
    </p:spTree>
    <p:extLst>
      <p:ext uri="{BB962C8B-B14F-4D97-AF65-F5344CB8AC3E}">
        <p14:creationId xmlns:p14="http://schemas.microsoft.com/office/powerpoint/2010/main" val="36316771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16632"/>
            <a:ext cx="8928992" cy="6624736"/>
          </a:xfrm>
        </p:spPr>
        <p:style>
          <a:lnRef idx="2">
            <a:schemeClr val="accent1"/>
          </a:lnRef>
          <a:fillRef idx="1">
            <a:schemeClr val="lt1"/>
          </a:fillRef>
          <a:effectRef idx="0">
            <a:schemeClr val="accent1"/>
          </a:effectRef>
          <a:fontRef idx="minor">
            <a:schemeClr val="dk1"/>
          </a:fontRef>
        </p:style>
        <p:txBody>
          <a:bodyPr anchor="t"/>
          <a:lstStyle/>
          <a:p>
            <a:pPr algn="just"/>
            <a:endParaRPr lang="en-US" dirty="0">
              <a:ln>
                <a:solidFill>
                  <a:schemeClr val="bg1"/>
                </a:solidFill>
              </a:ln>
            </a:endParaRPr>
          </a:p>
        </p:txBody>
      </p:sp>
      <p:sp>
        <p:nvSpPr>
          <p:cNvPr id="4" name="Rectangle 3"/>
          <p:cNvSpPr/>
          <p:nvPr/>
        </p:nvSpPr>
        <p:spPr>
          <a:xfrm>
            <a:off x="194752" y="260648"/>
            <a:ext cx="8784976" cy="6495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i="0" u="none" strike="noStrike" spc="300" dirty="0">
                <a:solidFill>
                  <a:schemeClr val="bg1"/>
                </a:solidFill>
                <a:effectLst/>
                <a:latin typeface="Arial Narrow" panose="020B0606020202030204" pitchFamily="34" charset="0"/>
              </a:rPr>
              <a:t>Taxation of Royalties and Fees for Technical Services including TDS under Section 195-I T ACT </a:t>
            </a:r>
            <a:endParaRPr lang="en-US" sz="2000" b="1" dirty="0">
              <a:solidFill>
                <a:schemeClr val="bg1"/>
              </a:solidFill>
              <a:latin typeface="Arial Narrow" panose="020B0606020202030204" pitchFamily="34" charset="0"/>
            </a:endParaRPr>
          </a:p>
        </p:txBody>
      </p:sp>
      <p:sp>
        <p:nvSpPr>
          <p:cNvPr id="7" name="Rounded Rectangle 6"/>
          <p:cNvSpPr/>
          <p:nvPr/>
        </p:nvSpPr>
        <p:spPr>
          <a:xfrm>
            <a:off x="179512" y="6093296"/>
            <a:ext cx="8784976" cy="50405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b="1" dirty="0">
                <a:solidFill>
                  <a:srgbClr val="002060"/>
                </a:solidFill>
              </a:rPr>
              <a:t>CA </a:t>
            </a:r>
            <a:r>
              <a:rPr lang="en-US" b="1" dirty="0" err="1">
                <a:solidFill>
                  <a:srgbClr val="002060"/>
                </a:solidFill>
              </a:rPr>
              <a:t>Pradip</a:t>
            </a:r>
            <a:r>
              <a:rPr lang="en-US" b="1" dirty="0">
                <a:solidFill>
                  <a:srgbClr val="002060"/>
                </a:solidFill>
              </a:rPr>
              <a:t> K. Modi</a:t>
            </a:r>
          </a:p>
        </p:txBody>
      </p:sp>
      <p:sp>
        <p:nvSpPr>
          <p:cNvPr id="3" name="Slide Number Placeholder 2"/>
          <p:cNvSpPr>
            <a:spLocks noGrp="1"/>
          </p:cNvSpPr>
          <p:nvPr>
            <p:ph type="sldNum" sz="quarter" idx="12"/>
          </p:nvPr>
        </p:nvSpPr>
        <p:spPr>
          <a:xfrm>
            <a:off x="8229600" y="6165304"/>
            <a:ext cx="590872" cy="365125"/>
          </a:xfrm>
        </p:spPr>
        <p:txBody>
          <a:bodyPr/>
          <a:lstStyle/>
          <a:p>
            <a:fld id="{7F0169AE-EAA4-4861-8157-74D56151B078}" type="slidenum">
              <a:rPr lang="en-US" sz="2000" b="1" smtClean="0">
                <a:solidFill>
                  <a:srgbClr val="002060"/>
                </a:solidFill>
              </a:rPr>
              <a:pPr/>
              <a:t>33</a:t>
            </a:fld>
            <a:endParaRPr lang="en-US" sz="2000" b="1" dirty="0">
              <a:solidFill>
                <a:srgbClr val="002060"/>
              </a:solidFill>
            </a:endParaRPr>
          </a:p>
        </p:txBody>
      </p:sp>
      <p:sp>
        <p:nvSpPr>
          <p:cNvPr id="5" name="TextBox 4"/>
          <p:cNvSpPr txBox="1"/>
          <p:nvPr/>
        </p:nvSpPr>
        <p:spPr>
          <a:xfrm>
            <a:off x="302764" y="1006600"/>
            <a:ext cx="8517708" cy="4985980"/>
          </a:xfrm>
          <a:prstGeom prst="rect">
            <a:avLst/>
          </a:prstGeom>
          <a:noFill/>
        </p:spPr>
        <p:txBody>
          <a:bodyPr wrap="square" rtlCol="0">
            <a:spAutoFit/>
          </a:bodyPr>
          <a:lstStyle/>
          <a:p>
            <a:pPr algn="just">
              <a:tabLst>
                <a:tab pos="1608138" algn="l"/>
              </a:tabLst>
            </a:pPr>
            <a:r>
              <a:rPr lang="en-US" sz="1800" b="1" dirty="0"/>
              <a:t>Section 195</a:t>
            </a:r>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sz="1800"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sz="1800"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sz="1800" b="1" dirty="0"/>
          </a:p>
          <a:p>
            <a:pPr marL="342900" indent="-342900" algn="just">
              <a:buFont typeface="Wingdings" panose="05000000000000000000" pitchFamily="2" charset="2"/>
              <a:buChar char="Ø"/>
              <a:tabLst>
                <a:tab pos="1608138" algn="l"/>
              </a:tabLst>
            </a:pPr>
            <a:endParaRPr lang="en-US" sz="1800" b="1" dirty="0"/>
          </a:p>
          <a:p>
            <a:pPr algn="just">
              <a:tabLst>
                <a:tab pos="1608138" algn="l"/>
              </a:tabLst>
            </a:pPr>
            <a:endParaRPr lang="en-US" sz="2400" b="1" dirty="0">
              <a:latin typeface="Times New Roman" panose="02020603050405020304" pitchFamily="18" charset="0"/>
              <a:cs typeface="Times New Roman" panose="02020603050405020304" pitchFamily="18" charset="0"/>
            </a:endParaRPr>
          </a:p>
          <a:p>
            <a:pPr algn="just">
              <a:tabLst>
                <a:tab pos="1608138" algn="l"/>
              </a:tabLst>
            </a:pPr>
            <a:endParaRPr lang="en-US" sz="2400" b="1" dirty="0"/>
          </a:p>
        </p:txBody>
      </p:sp>
      <p:pic>
        <p:nvPicPr>
          <p:cNvPr id="9" name="Picture 8">
            <a:extLst>
              <a:ext uri="{FF2B5EF4-FFF2-40B4-BE49-F238E27FC236}">
                <a16:creationId xmlns:a16="http://schemas.microsoft.com/office/drawing/2014/main" id="{96C5CF45-0623-1A0E-4FF2-83985DFBABC6}"/>
              </a:ext>
            </a:extLst>
          </p:cNvPr>
          <p:cNvPicPr>
            <a:picLocks noChangeAspect="1"/>
          </p:cNvPicPr>
          <p:nvPr/>
        </p:nvPicPr>
        <p:blipFill>
          <a:blip r:embed="rId2"/>
          <a:stretch>
            <a:fillRect/>
          </a:stretch>
        </p:blipFill>
        <p:spPr>
          <a:xfrm>
            <a:off x="701040" y="1408433"/>
            <a:ext cx="7543800" cy="4265886"/>
          </a:xfrm>
          <a:prstGeom prst="rect">
            <a:avLst/>
          </a:prstGeom>
        </p:spPr>
      </p:pic>
    </p:spTree>
    <p:extLst>
      <p:ext uri="{BB962C8B-B14F-4D97-AF65-F5344CB8AC3E}">
        <p14:creationId xmlns:p14="http://schemas.microsoft.com/office/powerpoint/2010/main" val="32473089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16632"/>
            <a:ext cx="8928992" cy="6624736"/>
          </a:xfrm>
        </p:spPr>
        <p:style>
          <a:lnRef idx="2">
            <a:schemeClr val="accent1"/>
          </a:lnRef>
          <a:fillRef idx="1">
            <a:schemeClr val="lt1"/>
          </a:fillRef>
          <a:effectRef idx="0">
            <a:schemeClr val="accent1"/>
          </a:effectRef>
          <a:fontRef idx="minor">
            <a:schemeClr val="dk1"/>
          </a:fontRef>
        </p:style>
        <p:txBody>
          <a:bodyPr anchor="t"/>
          <a:lstStyle/>
          <a:p>
            <a:pPr algn="just"/>
            <a:endParaRPr lang="en-US" dirty="0">
              <a:ln>
                <a:solidFill>
                  <a:schemeClr val="bg1"/>
                </a:solidFill>
              </a:ln>
            </a:endParaRPr>
          </a:p>
        </p:txBody>
      </p:sp>
      <p:sp>
        <p:nvSpPr>
          <p:cNvPr id="4" name="Rectangle 3"/>
          <p:cNvSpPr/>
          <p:nvPr/>
        </p:nvSpPr>
        <p:spPr>
          <a:xfrm>
            <a:off x="194752" y="260648"/>
            <a:ext cx="8784976" cy="6495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i="0" u="none" strike="noStrike" spc="300" dirty="0">
                <a:solidFill>
                  <a:schemeClr val="bg1"/>
                </a:solidFill>
                <a:effectLst/>
                <a:latin typeface="Arial Narrow" panose="020B0606020202030204" pitchFamily="34" charset="0"/>
              </a:rPr>
              <a:t>Taxation of Royalties and Fees for Technical Services including TDS under Section 195-I T ACT </a:t>
            </a:r>
            <a:endParaRPr lang="en-US" sz="2000" b="1" dirty="0">
              <a:solidFill>
                <a:schemeClr val="bg1"/>
              </a:solidFill>
              <a:latin typeface="Arial Narrow" panose="020B0606020202030204" pitchFamily="34" charset="0"/>
            </a:endParaRPr>
          </a:p>
        </p:txBody>
      </p:sp>
      <p:sp>
        <p:nvSpPr>
          <p:cNvPr id="7" name="Rounded Rectangle 6"/>
          <p:cNvSpPr/>
          <p:nvPr/>
        </p:nvSpPr>
        <p:spPr>
          <a:xfrm>
            <a:off x="179512" y="6093296"/>
            <a:ext cx="8784976" cy="50405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b="1" dirty="0">
                <a:solidFill>
                  <a:srgbClr val="002060"/>
                </a:solidFill>
              </a:rPr>
              <a:t>CA </a:t>
            </a:r>
            <a:r>
              <a:rPr lang="en-US" b="1" dirty="0" err="1">
                <a:solidFill>
                  <a:srgbClr val="002060"/>
                </a:solidFill>
              </a:rPr>
              <a:t>Pradip</a:t>
            </a:r>
            <a:r>
              <a:rPr lang="en-US" b="1" dirty="0">
                <a:solidFill>
                  <a:srgbClr val="002060"/>
                </a:solidFill>
              </a:rPr>
              <a:t> K. Modi</a:t>
            </a:r>
          </a:p>
        </p:txBody>
      </p:sp>
      <p:sp>
        <p:nvSpPr>
          <p:cNvPr id="3" name="Slide Number Placeholder 2"/>
          <p:cNvSpPr>
            <a:spLocks noGrp="1"/>
          </p:cNvSpPr>
          <p:nvPr>
            <p:ph type="sldNum" sz="quarter" idx="12"/>
          </p:nvPr>
        </p:nvSpPr>
        <p:spPr>
          <a:xfrm>
            <a:off x="8229600" y="6165304"/>
            <a:ext cx="590872" cy="365125"/>
          </a:xfrm>
        </p:spPr>
        <p:txBody>
          <a:bodyPr/>
          <a:lstStyle/>
          <a:p>
            <a:fld id="{7F0169AE-EAA4-4861-8157-74D56151B078}" type="slidenum">
              <a:rPr lang="en-US" sz="2000" b="1" smtClean="0">
                <a:solidFill>
                  <a:srgbClr val="002060"/>
                </a:solidFill>
              </a:rPr>
              <a:pPr/>
              <a:t>34</a:t>
            </a:fld>
            <a:endParaRPr lang="en-US" sz="2000" b="1" dirty="0">
              <a:solidFill>
                <a:srgbClr val="002060"/>
              </a:solidFill>
            </a:endParaRPr>
          </a:p>
        </p:txBody>
      </p:sp>
      <p:sp>
        <p:nvSpPr>
          <p:cNvPr id="5" name="TextBox 4"/>
          <p:cNvSpPr txBox="1"/>
          <p:nvPr/>
        </p:nvSpPr>
        <p:spPr>
          <a:xfrm>
            <a:off x="302764" y="1006600"/>
            <a:ext cx="8517708" cy="4985980"/>
          </a:xfrm>
          <a:prstGeom prst="rect">
            <a:avLst/>
          </a:prstGeom>
          <a:noFill/>
        </p:spPr>
        <p:txBody>
          <a:bodyPr wrap="square" rtlCol="0">
            <a:spAutoFit/>
          </a:bodyPr>
          <a:lstStyle/>
          <a:p>
            <a:pPr algn="just">
              <a:tabLst>
                <a:tab pos="1608138" algn="l"/>
              </a:tabLst>
            </a:pPr>
            <a:r>
              <a:rPr lang="en-US" sz="1800" b="1" dirty="0"/>
              <a:t>Section 195</a:t>
            </a:r>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sz="1800"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sz="1800"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sz="1800" b="1" dirty="0"/>
          </a:p>
          <a:p>
            <a:pPr marL="342900" indent="-342900" algn="just">
              <a:buFont typeface="Wingdings" panose="05000000000000000000" pitchFamily="2" charset="2"/>
              <a:buChar char="Ø"/>
              <a:tabLst>
                <a:tab pos="1608138" algn="l"/>
              </a:tabLst>
            </a:pPr>
            <a:endParaRPr lang="en-US" sz="1800" b="1" dirty="0"/>
          </a:p>
          <a:p>
            <a:pPr algn="just">
              <a:tabLst>
                <a:tab pos="1608138" algn="l"/>
              </a:tabLst>
            </a:pPr>
            <a:endParaRPr lang="en-US" sz="2400" b="1" dirty="0">
              <a:latin typeface="Times New Roman" panose="02020603050405020304" pitchFamily="18" charset="0"/>
              <a:cs typeface="Times New Roman" panose="02020603050405020304" pitchFamily="18" charset="0"/>
            </a:endParaRPr>
          </a:p>
          <a:p>
            <a:pPr algn="just">
              <a:tabLst>
                <a:tab pos="1608138" algn="l"/>
              </a:tabLst>
            </a:pPr>
            <a:endParaRPr lang="en-US" sz="2400" b="1" dirty="0"/>
          </a:p>
        </p:txBody>
      </p:sp>
      <p:pic>
        <p:nvPicPr>
          <p:cNvPr id="8" name="Picture 7">
            <a:extLst>
              <a:ext uri="{FF2B5EF4-FFF2-40B4-BE49-F238E27FC236}">
                <a16:creationId xmlns:a16="http://schemas.microsoft.com/office/drawing/2014/main" id="{AC3E28E5-873F-2A74-BF4A-518AF763ECEC}"/>
              </a:ext>
            </a:extLst>
          </p:cNvPr>
          <p:cNvPicPr>
            <a:picLocks noChangeAspect="1"/>
          </p:cNvPicPr>
          <p:nvPr/>
        </p:nvPicPr>
        <p:blipFill>
          <a:blip r:embed="rId2"/>
          <a:stretch>
            <a:fillRect/>
          </a:stretch>
        </p:blipFill>
        <p:spPr>
          <a:xfrm>
            <a:off x="457200" y="1610432"/>
            <a:ext cx="8153400" cy="4240968"/>
          </a:xfrm>
          <a:prstGeom prst="rect">
            <a:avLst/>
          </a:prstGeom>
        </p:spPr>
      </p:pic>
    </p:spTree>
    <p:extLst>
      <p:ext uri="{BB962C8B-B14F-4D97-AF65-F5344CB8AC3E}">
        <p14:creationId xmlns:p14="http://schemas.microsoft.com/office/powerpoint/2010/main" val="41652709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16632"/>
            <a:ext cx="8928992" cy="6624736"/>
          </a:xfrm>
        </p:spPr>
        <p:style>
          <a:lnRef idx="2">
            <a:schemeClr val="accent1"/>
          </a:lnRef>
          <a:fillRef idx="1">
            <a:schemeClr val="lt1"/>
          </a:fillRef>
          <a:effectRef idx="0">
            <a:schemeClr val="accent1"/>
          </a:effectRef>
          <a:fontRef idx="minor">
            <a:schemeClr val="dk1"/>
          </a:fontRef>
        </p:style>
        <p:txBody>
          <a:bodyPr anchor="t"/>
          <a:lstStyle/>
          <a:p>
            <a:pPr algn="just"/>
            <a:endParaRPr lang="en-US" dirty="0">
              <a:ln>
                <a:solidFill>
                  <a:schemeClr val="bg1"/>
                </a:solidFill>
              </a:ln>
            </a:endParaRPr>
          </a:p>
        </p:txBody>
      </p:sp>
      <p:sp>
        <p:nvSpPr>
          <p:cNvPr id="4" name="Rectangle 3"/>
          <p:cNvSpPr/>
          <p:nvPr/>
        </p:nvSpPr>
        <p:spPr>
          <a:xfrm>
            <a:off x="194752" y="260648"/>
            <a:ext cx="8784976" cy="6495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i="0" u="none" strike="noStrike" spc="300" dirty="0">
                <a:solidFill>
                  <a:schemeClr val="bg1"/>
                </a:solidFill>
                <a:effectLst/>
                <a:latin typeface="Arial Narrow" panose="020B0606020202030204" pitchFamily="34" charset="0"/>
              </a:rPr>
              <a:t>Taxation of Royalties and Fees for Technical Services including TDS under Section 195-I T ACT </a:t>
            </a:r>
            <a:endParaRPr lang="en-US" sz="2000" b="1" dirty="0">
              <a:solidFill>
                <a:schemeClr val="bg1"/>
              </a:solidFill>
              <a:latin typeface="Arial Narrow" panose="020B0606020202030204" pitchFamily="34" charset="0"/>
            </a:endParaRPr>
          </a:p>
        </p:txBody>
      </p:sp>
      <p:sp>
        <p:nvSpPr>
          <p:cNvPr id="7" name="Rounded Rectangle 6"/>
          <p:cNvSpPr/>
          <p:nvPr/>
        </p:nvSpPr>
        <p:spPr>
          <a:xfrm>
            <a:off x="179512" y="6093296"/>
            <a:ext cx="8784976" cy="50405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b="1" dirty="0">
                <a:solidFill>
                  <a:srgbClr val="002060"/>
                </a:solidFill>
              </a:rPr>
              <a:t>CA </a:t>
            </a:r>
            <a:r>
              <a:rPr lang="en-US" b="1" dirty="0" err="1">
                <a:solidFill>
                  <a:srgbClr val="002060"/>
                </a:solidFill>
              </a:rPr>
              <a:t>Pradip</a:t>
            </a:r>
            <a:r>
              <a:rPr lang="en-US" b="1" dirty="0">
                <a:solidFill>
                  <a:srgbClr val="002060"/>
                </a:solidFill>
              </a:rPr>
              <a:t> K. Modi</a:t>
            </a:r>
          </a:p>
        </p:txBody>
      </p:sp>
      <p:sp>
        <p:nvSpPr>
          <p:cNvPr id="3" name="Slide Number Placeholder 2"/>
          <p:cNvSpPr>
            <a:spLocks noGrp="1"/>
          </p:cNvSpPr>
          <p:nvPr>
            <p:ph type="sldNum" sz="quarter" idx="12"/>
          </p:nvPr>
        </p:nvSpPr>
        <p:spPr>
          <a:xfrm>
            <a:off x="8229600" y="6165304"/>
            <a:ext cx="590872" cy="365125"/>
          </a:xfrm>
        </p:spPr>
        <p:txBody>
          <a:bodyPr/>
          <a:lstStyle/>
          <a:p>
            <a:fld id="{7F0169AE-EAA4-4861-8157-74D56151B078}" type="slidenum">
              <a:rPr lang="en-US" sz="2000" b="1" smtClean="0">
                <a:solidFill>
                  <a:srgbClr val="002060"/>
                </a:solidFill>
              </a:rPr>
              <a:pPr/>
              <a:t>35</a:t>
            </a:fld>
            <a:endParaRPr lang="en-US" sz="2000" b="1" dirty="0">
              <a:solidFill>
                <a:srgbClr val="002060"/>
              </a:solidFill>
            </a:endParaRPr>
          </a:p>
        </p:txBody>
      </p:sp>
      <p:sp>
        <p:nvSpPr>
          <p:cNvPr id="5" name="TextBox 4"/>
          <p:cNvSpPr txBox="1"/>
          <p:nvPr/>
        </p:nvSpPr>
        <p:spPr>
          <a:xfrm>
            <a:off x="302764" y="1006600"/>
            <a:ext cx="8517708" cy="4985980"/>
          </a:xfrm>
          <a:prstGeom prst="rect">
            <a:avLst/>
          </a:prstGeom>
          <a:noFill/>
        </p:spPr>
        <p:txBody>
          <a:bodyPr wrap="square" rtlCol="0">
            <a:spAutoFit/>
          </a:bodyPr>
          <a:lstStyle/>
          <a:p>
            <a:pPr algn="just">
              <a:tabLst>
                <a:tab pos="1608138" algn="l"/>
              </a:tabLst>
            </a:pPr>
            <a:r>
              <a:rPr lang="en-US" sz="1800" b="1" dirty="0"/>
              <a:t>Section 195</a:t>
            </a:r>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sz="1800"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sz="1800"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sz="1800" b="1" dirty="0"/>
          </a:p>
          <a:p>
            <a:pPr marL="342900" indent="-342900" algn="just">
              <a:buFont typeface="Wingdings" panose="05000000000000000000" pitchFamily="2" charset="2"/>
              <a:buChar char="Ø"/>
              <a:tabLst>
                <a:tab pos="1608138" algn="l"/>
              </a:tabLst>
            </a:pPr>
            <a:endParaRPr lang="en-US" sz="1800" b="1" dirty="0"/>
          </a:p>
          <a:p>
            <a:pPr algn="just">
              <a:tabLst>
                <a:tab pos="1608138" algn="l"/>
              </a:tabLst>
            </a:pPr>
            <a:endParaRPr lang="en-US" sz="2400" b="1" dirty="0">
              <a:latin typeface="Times New Roman" panose="02020603050405020304" pitchFamily="18" charset="0"/>
              <a:cs typeface="Times New Roman" panose="02020603050405020304" pitchFamily="18" charset="0"/>
            </a:endParaRPr>
          </a:p>
          <a:p>
            <a:pPr algn="just">
              <a:tabLst>
                <a:tab pos="1608138" algn="l"/>
              </a:tabLst>
            </a:pPr>
            <a:endParaRPr lang="en-US" sz="2400" b="1" dirty="0"/>
          </a:p>
        </p:txBody>
      </p:sp>
      <p:pic>
        <p:nvPicPr>
          <p:cNvPr id="9" name="Picture 8">
            <a:extLst>
              <a:ext uri="{FF2B5EF4-FFF2-40B4-BE49-F238E27FC236}">
                <a16:creationId xmlns:a16="http://schemas.microsoft.com/office/drawing/2014/main" id="{30802388-BD3F-626D-65D9-48D8C84EB029}"/>
              </a:ext>
            </a:extLst>
          </p:cNvPr>
          <p:cNvPicPr>
            <a:picLocks noChangeAspect="1"/>
          </p:cNvPicPr>
          <p:nvPr/>
        </p:nvPicPr>
        <p:blipFill>
          <a:blip r:embed="rId2"/>
          <a:stretch>
            <a:fillRect/>
          </a:stretch>
        </p:blipFill>
        <p:spPr>
          <a:xfrm>
            <a:off x="360104" y="1562100"/>
            <a:ext cx="8460368" cy="3733800"/>
          </a:xfrm>
          <a:prstGeom prst="rect">
            <a:avLst/>
          </a:prstGeom>
        </p:spPr>
      </p:pic>
    </p:spTree>
    <p:extLst>
      <p:ext uri="{BB962C8B-B14F-4D97-AF65-F5344CB8AC3E}">
        <p14:creationId xmlns:p14="http://schemas.microsoft.com/office/powerpoint/2010/main" val="34564302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16632"/>
            <a:ext cx="8928992" cy="6624736"/>
          </a:xfrm>
        </p:spPr>
        <p:style>
          <a:lnRef idx="2">
            <a:schemeClr val="accent1"/>
          </a:lnRef>
          <a:fillRef idx="1">
            <a:schemeClr val="lt1"/>
          </a:fillRef>
          <a:effectRef idx="0">
            <a:schemeClr val="accent1"/>
          </a:effectRef>
          <a:fontRef idx="minor">
            <a:schemeClr val="dk1"/>
          </a:fontRef>
        </p:style>
        <p:txBody>
          <a:bodyPr anchor="t"/>
          <a:lstStyle/>
          <a:p>
            <a:pPr algn="just"/>
            <a:endParaRPr lang="en-US" dirty="0">
              <a:ln>
                <a:solidFill>
                  <a:schemeClr val="bg1"/>
                </a:solidFill>
              </a:ln>
            </a:endParaRPr>
          </a:p>
        </p:txBody>
      </p:sp>
      <p:sp>
        <p:nvSpPr>
          <p:cNvPr id="4" name="Rectangle 3"/>
          <p:cNvSpPr/>
          <p:nvPr/>
        </p:nvSpPr>
        <p:spPr>
          <a:xfrm>
            <a:off x="194752" y="260648"/>
            <a:ext cx="8784976" cy="6495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i="0" u="none" strike="noStrike" spc="300" dirty="0">
                <a:solidFill>
                  <a:schemeClr val="bg1"/>
                </a:solidFill>
                <a:effectLst/>
                <a:latin typeface="Arial Narrow" panose="020B0606020202030204" pitchFamily="34" charset="0"/>
              </a:rPr>
              <a:t>Taxation of Royalties and Fees for Technical Services including TDS under Section 195-I T ACT </a:t>
            </a:r>
            <a:endParaRPr lang="en-US" sz="2000" b="1" dirty="0">
              <a:solidFill>
                <a:schemeClr val="bg1"/>
              </a:solidFill>
              <a:latin typeface="Arial Narrow" panose="020B0606020202030204" pitchFamily="34" charset="0"/>
            </a:endParaRPr>
          </a:p>
        </p:txBody>
      </p:sp>
      <p:sp>
        <p:nvSpPr>
          <p:cNvPr id="7" name="Rounded Rectangle 6"/>
          <p:cNvSpPr/>
          <p:nvPr/>
        </p:nvSpPr>
        <p:spPr>
          <a:xfrm>
            <a:off x="179512" y="6093296"/>
            <a:ext cx="8784976" cy="50405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b="1" dirty="0">
                <a:solidFill>
                  <a:srgbClr val="002060"/>
                </a:solidFill>
              </a:rPr>
              <a:t>CA </a:t>
            </a:r>
            <a:r>
              <a:rPr lang="en-US" b="1" dirty="0" err="1">
                <a:solidFill>
                  <a:srgbClr val="002060"/>
                </a:solidFill>
              </a:rPr>
              <a:t>Pradip</a:t>
            </a:r>
            <a:r>
              <a:rPr lang="en-US" b="1" dirty="0">
                <a:solidFill>
                  <a:srgbClr val="002060"/>
                </a:solidFill>
              </a:rPr>
              <a:t> K. Modi</a:t>
            </a:r>
          </a:p>
        </p:txBody>
      </p:sp>
      <p:sp>
        <p:nvSpPr>
          <p:cNvPr id="3" name="Slide Number Placeholder 2"/>
          <p:cNvSpPr>
            <a:spLocks noGrp="1"/>
          </p:cNvSpPr>
          <p:nvPr>
            <p:ph type="sldNum" sz="quarter" idx="12"/>
          </p:nvPr>
        </p:nvSpPr>
        <p:spPr>
          <a:xfrm>
            <a:off x="8229600" y="6165304"/>
            <a:ext cx="590872" cy="365125"/>
          </a:xfrm>
        </p:spPr>
        <p:txBody>
          <a:bodyPr/>
          <a:lstStyle/>
          <a:p>
            <a:fld id="{7F0169AE-EAA4-4861-8157-74D56151B078}" type="slidenum">
              <a:rPr lang="en-US" sz="2000" b="1" smtClean="0">
                <a:solidFill>
                  <a:srgbClr val="002060"/>
                </a:solidFill>
              </a:rPr>
              <a:pPr/>
              <a:t>36</a:t>
            </a:fld>
            <a:endParaRPr lang="en-US" sz="2000" b="1" dirty="0">
              <a:solidFill>
                <a:srgbClr val="002060"/>
              </a:solidFill>
            </a:endParaRPr>
          </a:p>
        </p:txBody>
      </p:sp>
      <p:sp>
        <p:nvSpPr>
          <p:cNvPr id="5" name="TextBox 4"/>
          <p:cNvSpPr txBox="1"/>
          <p:nvPr/>
        </p:nvSpPr>
        <p:spPr>
          <a:xfrm>
            <a:off x="302764" y="1006600"/>
            <a:ext cx="8517708" cy="4985980"/>
          </a:xfrm>
          <a:prstGeom prst="rect">
            <a:avLst/>
          </a:prstGeom>
          <a:noFill/>
        </p:spPr>
        <p:txBody>
          <a:bodyPr wrap="square" rtlCol="0">
            <a:spAutoFit/>
          </a:bodyPr>
          <a:lstStyle/>
          <a:p>
            <a:pPr algn="just">
              <a:tabLst>
                <a:tab pos="1608138" algn="l"/>
              </a:tabLst>
            </a:pPr>
            <a:r>
              <a:rPr lang="en-US" sz="1800" b="1" dirty="0"/>
              <a:t>Section 195 A</a:t>
            </a:r>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sz="1800"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sz="1800"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sz="1800" b="1" dirty="0"/>
          </a:p>
          <a:p>
            <a:pPr marL="342900" indent="-342900" algn="just">
              <a:buFont typeface="Wingdings" panose="05000000000000000000" pitchFamily="2" charset="2"/>
              <a:buChar char="Ø"/>
              <a:tabLst>
                <a:tab pos="1608138" algn="l"/>
              </a:tabLst>
            </a:pPr>
            <a:endParaRPr lang="en-US" sz="1800" b="1" dirty="0"/>
          </a:p>
          <a:p>
            <a:pPr algn="just">
              <a:tabLst>
                <a:tab pos="1608138" algn="l"/>
              </a:tabLst>
            </a:pPr>
            <a:endParaRPr lang="en-US" sz="2400" b="1" dirty="0">
              <a:latin typeface="Times New Roman" panose="02020603050405020304" pitchFamily="18" charset="0"/>
              <a:cs typeface="Times New Roman" panose="02020603050405020304" pitchFamily="18" charset="0"/>
            </a:endParaRPr>
          </a:p>
          <a:p>
            <a:pPr algn="just">
              <a:tabLst>
                <a:tab pos="1608138" algn="l"/>
              </a:tabLst>
            </a:pPr>
            <a:endParaRPr lang="en-US" sz="2400" b="1" dirty="0"/>
          </a:p>
        </p:txBody>
      </p:sp>
      <p:pic>
        <p:nvPicPr>
          <p:cNvPr id="8" name="Picture 7">
            <a:extLst>
              <a:ext uri="{FF2B5EF4-FFF2-40B4-BE49-F238E27FC236}">
                <a16:creationId xmlns:a16="http://schemas.microsoft.com/office/drawing/2014/main" id="{C904ABB7-0D67-6A43-5AC3-AD75ABB3E124}"/>
              </a:ext>
            </a:extLst>
          </p:cNvPr>
          <p:cNvPicPr>
            <a:picLocks noChangeAspect="1"/>
          </p:cNvPicPr>
          <p:nvPr/>
        </p:nvPicPr>
        <p:blipFill>
          <a:blip r:embed="rId2"/>
          <a:stretch>
            <a:fillRect/>
          </a:stretch>
        </p:blipFill>
        <p:spPr>
          <a:xfrm>
            <a:off x="739140" y="1828800"/>
            <a:ext cx="7696200" cy="3048000"/>
          </a:xfrm>
          <a:prstGeom prst="rect">
            <a:avLst/>
          </a:prstGeom>
        </p:spPr>
      </p:pic>
    </p:spTree>
    <p:extLst>
      <p:ext uri="{BB962C8B-B14F-4D97-AF65-F5344CB8AC3E}">
        <p14:creationId xmlns:p14="http://schemas.microsoft.com/office/powerpoint/2010/main" val="11932671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16632"/>
            <a:ext cx="8928992" cy="6624736"/>
          </a:xfrm>
        </p:spPr>
        <p:style>
          <a:lnRef idx="2">
            <a:schemeClr val="accent1"/>
          </a:lnRef>
          <a:fillRef idx="1">
            <a:schemeClr val="lt1"/>
          </a:fillRef>
          <a:effectRef idx="0">
            <a:schemeClr val="accent1"/>
          </a:effectRef>
          <a:fontRef idx="minor">
            <a:schemeClr val="dk1"/>
          </a:fontRef>
        </p:style>
        <p:txBody>
          <a:bodyPr anchor="t"/>
          <a:lstStyle/>
          <a:p>
            <a:pPr algn="just"/>
            <a:endParaRPr lang="en-US" dirty="0">
              <a:ln>
                <a:solidFill>
                  <a:schemeClr val="bg1"/>
                </a:solidFill>
              </a:ln>
            </a:endParaRPr>
          </a:p>
        </p:txBody>
      </p:sp>
      <p:sp>
        <p:nvSpPr>
          <p:cNvPr id="4" name="Rectangle 3"/>
          <p:cNvSpPr/>
          <p:nvPr/>
        </p:nvSpPr>
        <p:spPr>
          <a:xfrm>
            <a:off x="194752" y="260648"/>
            <a:ext cx="8784976" cy="6495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i="0" u="none" strike="noStrike" spc="300" dirty="0">
                <a:solidFill>
                  <a:schemeClr val="bg1"/>
                </a:solidFill>
                <a:effectLst/>
                <a:latin typeface="Arial Narrow" panose="020B0606020202030204" pitchFamily="34" charset="0"/>
              </a:rPr>
              <a:t>Taxation of Royalties and Fees for Technical Services including TDS under Section 195-I T ACT </a:t>
            </a:r>
            <a:endParaRPr lang="en-US" sz="2000" b="1" dirty="0">
              <a:solidFill>
                <a:schemeClr val="bg1"/>
              </a:solidFill>
              <a:latin typeface="Arial Narrow" panose="020B0606020202030204" pitchFamily="34" charset="0"/>
            </a:endParaRPr>
          </a:p>
        </p:txBody>
      </p:sp>
      <p:sp>
        <p:nvSpPr>
          <p:cNvPr id="7" name="Rounded Rectangle 6"/>
          <p:cNvSpPr/>
          <p:nvPr/>
        </p:nvSpPr>
        <p:spPr>
          <a:xfrm>
            <a:off x="179512" y="6093296"/>
            <a:ext cx="8784976" cy="50405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b="1" dirty="0">
                <a:solidFill>
                  <a:srgbClr val="002060"/>
                </a:solidFill>
              </a:rPr>
              <a:t>CA </a:t>
            </a:r>
            <a:r>
              <a:rPr lang="en-US" b="1" dirty="0" err="1">
                <a:solidFill>
                  <a:srgbClr val="002060"/>
                </a:solidFill>
              </a:rPr>
              <a:t>Pradip</a:t>
            </a:r>
            <a:r>
              <a:rPr lang="en-US" b="1" dirty="0">
                <a:solidFill>
                  <a:srgbClr val="002060"/>
                </a:solidFill>
              </a:rPr>
              <a:t> K. Modi</a:t>
            </a:r>
          </a:p>
        </p:txBody>
      </p:sp>
      <p:sp>
        <p:nvSpPr>
          <p:cNvPr id="3" name="Slide Number Placeholder 2"/>
          <p:cNvSpPr>
            <a:spLocks noGrp="1"/>
          </p:cNvSpPr>
          <p:nvPr>
            <p:ph type="sldNum" sz="quarter" idx="12"/>
          </p:nvPr>
        </p:nvSpPr>
        <p:spPr>
          <a:xfrm>
            <a:off x="8229600" y="6165304"/>
            <a:ext cx="590872" cy="365125"/>
          </a:xfrm>
        </p:spPr>
        <p:txBody>
          <a:bodyPr/>
          <a:lstStyle/>
          <a:p>
            <a:fld id="{7F0169AE-EAA4-4861-8157-74D56151B078}" type="slidenum">
              <a:rPr lang="en-US" sz="2000" b="1" smtClean="0">
                <a:solidFill>
                  <a:srgbClr val="002060"/>
                </a:solidFill>
              </a:rPr>
              <a:pPr/>
              <a:t>37</a:t>
            </a:fld>
            <a:endParaRPr lang="en-US" sz="2000" b="1" dirty="0">
              <a:solidFill>
                <a:srgbClr val="002060"/>
              </a:solidFill>
            </a:endParaRPr>
          </a:p>
        </p:txBody>
      </p:sp>
      <p:sp>
        <p:nvSpPr>
          <p:cNvPr id="5" name="TextBox 4"/>
          <p:cNvSpPr txBox="1"/>
          <p:nvPr/>
        </p:nvSpPr>
        <p:spPr>
          <a:xfrm>
            <a:off x="302764" y="1006600"/>
            <a:ext cx="8517708" cy="4985980"/>
          </a:xfrm>
          <a:prstGeom prst="rect">
            <a:avLst/>
          </a:prstGeom>
          <a:noFill/>
        </p:spPr>
        <p:txBody>
          <a:bodyPr wrap="square" rtlCol="0">
            <a:spAutoFit/>
          </a:bodyPr>
          <a:lstStyle/>
          <a:p>
            <a:pPr algn="just">
              <a:tabLst>
                <a:tab pos="1608138" algn="l"/>
              </a:tabLst>
            </a:pPr>
            <a:r>
              <a:rPr lang="en-US" sz="1800" b="1" dirty="0"/>
              <a:t>Section 197</a:t>
            </a:r>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sz="1800"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sz="1800"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sz="1800" b="1" dirty="0"/>
          </a:p>
          <a:p>
            <a:pPr marL="342900" indent="-342900" algn="just">
              <a:buFont typeface="Wingdings" panose="05000000000000000000" pitchFamily="2" charset="2"/>
              <a:buChar char="Ø"/>
              <a:tabLst>
                <a:tab pos="1608138" algn="l"/>
              </a:tabLst>
            </a:pPr>
            <a:endParaRPr lang="en-US" sz="1800" b="1" dirty="0"/>
          </a:p>
          <a:p>
            <a:pPr algn="just">
              <a:tabLst>
                <a:tab pos="1608138" algn="l"/>
              </a:tabLst>
            </a:pPr>
            <a:endParaRPr lang="en-US" sz="2400" b="1" dirty="0">
              <a:latin typeface="Times New Roman" panose="02020603050405020304" pitchFamily="18" charset="0"/>
              <a:cs typeface="Times New Roman" panose="02020603050405020304" pitchFamily="18" charset="0"/>
            </a:endParaRPr>
          </a:p>
          <a:p>
            <a:pPr algn="just">
              <a:tabLst>
                <a:tab pos="1608138" algn="l"/>
              </a:tabLst>
            </a:pPr>
            <a:endParaRPr lang="en-US" sz="2400" b="1" dirty="0"/>
          </a:p>
        </p:txBody>
      </p:sp>
      <p:pic>
        <p:nvPicPr>
          <p:cNvPr id="8" name="Picture 7">
            <a:extLst>
              <a:ext uri="{FF2B5EF4-FFF2-40B4-BE49-F238E27FC236}">
                <a16:creationId xmlns:a16="http://schemas.microsoft.com/office/drawing/2014/main" id="{5CAC6743-C6D0-766A-1BFA-5956FBF78EF8}"/>
              </a:ext>
            </a:extLst>
          </p:cNvPr>
          <p:cNvPicPr>
            <a:picLocks noChangeAspect="1"/>
          </p:cNvPicPr>
          <p:nvPr/>
        </p:nvPicPr>
        <p:blipFill>
          <a:blip r:embed="rId2"/>
          <a:stretch>
            <a:fillRect/>
          </a:stretch>
        </p:blipFill>
        <p:spPr>
          <a:xfrm>
            <a:off x="357265" y="1482452"/>
            <a:ext cx="8571219" cy="4038600"/>
          </a:xfrm>
          <a:prstGeom prst="rect">
            <a:avLst/>
          </a:prstGeom>
        </p:spPr>
      </p:pic>
    </p:spTree>
    <p:extLst>
      <p:ext uri="{BB962C8B-B14F-4D97-AF65-F5344CB8AC3E}">
        <p14:creationId xmlns:p14="http://schemas.microsoft.com/office/powerpoint/2010/main" val="30389422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16632"/>
            <a:ext cx="8928992" cy="6624736"/>
          </a:xfrm>
        </p:spPr>
        <p:style>
          <a:lnRef idx="2">
            <a:schemeClr val="accent1"/>
          </a:lnRef>
          <a:fillRef idx="1">
            <a:schemeClr val="lt1"/>
          </a:fillRef>
          <a:effectRef idx="0">
            <a:schemeClr val="accent1"/>
          </a:effectRef>
          <a:fontRef idx="minor">
            <a:schemeClr val="dk1"/>
          </a:fontRef>
        </p:style>
        <p:txBody>
          <a:bodyPr anchor="t"/>
          <a:lstStyle/>
          <a:p>
            <a:pPr algn="just"/>
            <a:endParaRPr lang="en-US" dirty="0">
              <a:ln>
                <a:solidFill>
                  <a:schemeClr val="bg1"/>
                </a:solidFill>
              </a:ln>
            </a:endParaRPr>
          </a:p>
        </p:txBody>
      </p:sp>
      <p:sp>
        <p:nvSpPr>
          <p:cNvPr id="4" name="Rectangle 3"/>
          <p:cNvSpPr/>
          <p:nvPr/>
        </p:nvSpPr>
        <p:spPr>
          <a:xfrm>
            <a:off x="194752" y="260648"/>
            <a:ext cx="8784976" cy="6495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i="0" u="none" strike="noStrike" spc="300" dirty="0">
                <a:solidFill>
                  <a:schemeClr val="bg1"/>
                </a:solidFill>
                <a:effectLst/>
                <a:latin typeface="Arial Narrow" panose="020B0606020202030204" pitchFamily="34" charset="0"/>
              </a:rPr>
              <a:t>Taxation of Royalties and Fees for Technical Services including TDS under Section 195-I T ACT </a:t>
            </a:r>
            <a:endParaRPr lang="en-US" sz="2000" b="1" dirty="0">
              <a:solidFill>
                <a:schemeClr val="bg1"/>
              </a:solidFill>
              <a:latin typeface="Arial Narrow" panose="020B0606020202030204" pitchFamily="34" charset="0"/>
            </a:endParaRPr>
          </a:p>
        </p:txBody>
      </p:sp>
      <p:sp>
        <p:nvSpPr>
          <p:cNvPr id="7" name="Rounded Rectangle 6"/>
          <p:cNvSpPr/>
          <p:nvPr/>
        </p:nvSpPr>
        <p:spPr>
          <a:xfrm>
            <a:off x="179512" y="6093296"/>
            <a:ext cx="8784976" cy="50405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b="1" dirty="0">
                <a:solidFill>
                  <a:srgbClr val="002060"/>
                </a:solidFill>
              </a:rPr>
              <a:t>CA </a:t>
            </a:r>
            <a:r>
              <a:rPr lang="en-US" b="1" dirty="0" err="1">
                <a:solidFill>
                  <a:srgbClr val="002060"/>
                </a:solidFill>
              </a:rPr>
              <a:t>Pradip</a:t>
            </a:r>
            <a:r>
              <a:rPr lang="en-US" b="1" dirty="0">
                <a:solidFill>
                  <a:srgbClr val="002060"/>
                </a:solidFill>
              </a:rPr>
              <a:t> K. Modi</a:t>
            </a:r>
          </a:p>
        </p:txBody>
      </p:sp>
      <p:sp>
        <p:nvSpPr>
          <p:cNvPr id="3" name="Slide Number Placeholder 2"/>
          <p:cNvSpPr>
            <a:spLocks noGrp="1"/>
          </p:cNvSpPr>
          <p:nvPr>
            <p:ph type="sldNum" sz="quarter" idx="12"/>
          </p:nvPr>
        </p:nvSpPr>
        <p:spPr>
          <a:xfrm>
            <a:off x="8229600" y="6165304"/>
            <a:ext cx="590872" cy="365125"/>
          </a:xfrm>
        </p:spPr>
        <p:txBody>
          <a:bodyPr/>
          <a:lstStyle/>
          <a:p>
            <a:fld id="{7F0169AE-EAA4-4861-8157-74D56151B078}" type="slidenum">
              <a:rPr lang="en-US" sz="2000" b="1" smtClean="0">
                <a:solidFill>
                  <a:srgbClr val="002060"/>
                </a:solidFill>
              </a:rPr>
              <a:pPr/>
              <a:t>38</a:t>
            </a:fld>
            <a:endParaRPr lang="en-US" sz="2000" b="1" dirty="0">
              <a:solidFill>
                <a:srgbClr val="002060"/>
              </a:solidFill>
            </a:endParaRPr>
          </a:p>
        </p:txBody>
      </p:sp>
      <p:sp>
        <p:nvSpPr>
          <p:cNvPr id="5" name="TextBox 4"/>
          <p:cNvSpPr txBox="1"/>
          <p:nvPr/>
        </p:nvSpPr>
        <p:spPr>
          <a:xfrm>
            <a:off x="302764" y="1006600"/>
            <a:ext cx="8517708" cy="4985980"/>
          </a:xfrm>
          <a:prstGeom prst="rect">
            <a:avLst/>
          </a:prstGeom>
          <a:noFill/>
        </p:spPr>
        <p:txBody>
          <a:bodyPr wrap="square" rtlCol="0">
            <a:spAutoFit/>
          </a:bodyPr>
          <a:lstStyle/>
          <a:p>
            <a:pPr algn="just">
              <a:tabLst>
                <a:tab pos="1608138" algn="l"/>
              </a:tabLst>
            </a:pPr>
            <a:r>
              <a:rPr lang="en-US" sz="1800" b="1" dirty="0"/>
              <a:t>Section 206 </a:t>
            </a:r>
            <a:r>
              <a:rPr lang="en-US" b="1" dirty="0"/>
              <a:t>A</a:t>
            </a:r>
            <a:r>
              <a:rPr lang="en-US" sz="1800" b="1" dirty="0"/>
              <a:t>A </a:t>
            </a:r>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sz="1800"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sz="1800"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sz="1800" b="1" dirty="0"/>
          </a:p>
          <a:p>
            <a:pPr marL="342900" indent="-342900" algn="just">
              <a:buFont typeface="Wingdings" panose="05000000000000000000" pitchFamily="2" charset="2"/>
              <a:buChar char="Ø"/>
              <a:tabLst>
                <a:tab pos="1608138" algn="l"/>
              </a:tabLst>
            </a:pPr>
            <a:endParaRPr lang="en-US" sz="1800" b="1" dirty="0"/>
          </a:p>
          <a:p>
            <a:pPr algn="just">
              <a:tabLst>
                <a:tab pos="1608138" algn="l"/>
              </a:tabLst>
            </a:pPr>
            <a:endParaRPr lang="en-US" sz="2400" b="1" dirty="0">
              <a:latin typeface="Times New Roman" panose="02020603050405020304" pitchFamily="18" charset="0"/>
              <a:cs typeface="Times New Roman" panose="02020603050405020304" pitchFamily="18" charset="0"/>
            </a:endParaRPr>
          </a:p>
          <a:p>
            <a:pPr algn="just">
              <a:tabLst>
                <a:tab pos="1608138" algn="l"/>
              </a:tabLst>
            </a:pPr>
            <a:endParaRPr lang="en-US" sz="2400" b="1" dirty="0"/>
          </a:p>
        </p:txBody>
      </p:sp>
      <p:pic>
        <p:nvPicPr>
          <p:cNvPr id="8" name="Picture 7">
            <a:extLst>
              <a:ext uri="{FF2B5EF4-FFF2-40B4-BE49-F238E27FC236}">
                <a16:creationId xmlns:a16="http://schemas.microsoft.com/office/drawing/2014/main" id="{77EC3698-503C-6B46-E664-F0E71885D39D}"/>
              </a:ext>
            </a:extLst>
          </p:cNvPr>
          <p:cNvPicPr>
            <a:picLocks noChangeAspect="1"/>
          </p:cNvPicPr>
          <p:nvPr/>
        </p:nvPicPr>
        <p:blipFill>
          <a:blip r:embed="rId2"/>
          <a:stretch>
            <a:fillRect/>
          </a:stretch>
        </p:blipFill>
        <p:spPr>
          <a:xfrm>
            <a:off x="513808" y="1371600"/>
            <a:ext cx="8116384" cy="4313425"/>
          </a:xfrm>
          <a:prstGeom prst="rect">
            <a:avLst/>
          </a:prstGeom>
        </p:spPr>
      </p:pic>
    </p:spTree>
    <p:extLst>
      <p:ext uri="{BB962C8B-B14F-4D97-AF65-F5344CB8AC3E}">
        <p14:creationId xmlns:p14="http://schemas.microsoft.com/office/powerpoint/2010/main" val="31727390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16632"/>
            <a:ext cx="8928992" cy="6624736"/>
          </a:xfrm>
        </p:spPr>
        <p:style>
          <a:lnRef idx="2">
            <a:schemeClr val="accent1"/>
          </a:lnRef>
          <a:fillRef idx="1">
            <a:schemeClr val="lt1"/>
          </a:fillRef>
          <a:effectRef idx="0">
            <a:schemeClr val="accent1"/>
          </a:effectRef>
          <a:fontRef idx="minor">
            <a:schemeClr val="dk1"/>
          </a:fontRef>
        </p:style>
        <p:txBody>
          <a:bodyPr anchor="t"/>
          <a:lstStyle/>
          <a:p>
            <a:pPr algn="just"/>
            <a:endParaRPr lang="en-US" dirty="0">
              <a:ln>
                <a:solidFill>
                  <a:schemeClr val="bg1"/>
                </a:solidFill>
              </a:ln>
            </a:endParaRPr>
          </a:p>
        </p:txBody>
      </p:sp>
      <p:sp>
        <p:nvSpPr>
          <p:cNvPr id="4" name="Rectangle 3"/>
          <p:cNvSpPr/>
          <p:nvPr/>
        </p:nvSpPr>
        <p:spPr>
          <a:xfrm>
            <a:off x="194752" y="260648"/>
            <a:ext cx="8784976" cy="6495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i="0" u="none" strike="noStrike" spc="300" dirty="0">
                <a:solidFill>
                  <a:schemeClr val="bg1"/>
                </a:solidFill>
                <a:effectLst/>
                <a:latin typeface="Arial Narrow" panose="020B0606020202030204" pitchFamily="34" charset="0"/>
              </a:rPr>
              <a:t>Taxation of Royalties and Fees for Technical Services including TDS under Section 195-I T ACT </a:t>
            </a:r>
            <a:endParaRPr lang="en-US" sz="2000" b="1" dirty="0">
              <a:solidFill>
                <a:schemeClr val="bg1"/>
              </a:solidFill>
              <a:latin typeface="Arial Narrow" panose="020B0606020202030204" pitchFamily="34" charset="0"/>
            </a:endParaRPr>
          </a:p>
        </p:txBody>
      </p:sp>
      <p:sp>
        <p:nvSpPr>
          <p:cNvPr id="7" name="Rounded Rectangle 6"/>
          <p:cNvSpPr/>
          <p:nvPr/>
        </p:nvSpPr>
        <p:spPr>
          <a:xfrm>
            <a:off x="179512" y="6093296"/>
            <a:ext cx="8784976" cy="50405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b="1" dirty="0">
                <a:solidFill>
                  <a:srgbClr val="002060"/>
                </a:solidFill>
              </a:rPr>
              <a:t>CA </a:t>
            </a:r>
            <a:r>
              <a:rPr lang="en-US" b="1" dirty="0" err="1">
                <a:solidFill>
                  <a:srgbClr val="002060"/>
                </a:solidFill>
              </a:rPr>
              <a:t>Pradip</a:t>
            </a:r>
            <a:r>
              <a:rPr lang="en-US" b="1" dirty="0">
                <a:solidFill>
                  <a:srgbClr val="002060"/>
                </a:solidFill>
              </a:rPr>
              <a:t> K. Modi</a:t>
            </a:r>
          </a:p>
        </p:txBody>
      </p:sp>
      <p:sp>
        <p:nvSpPr>
          <p:cNvPr id="3" name="Slide Number Placeholder 2"/>
          <p:cNvSpPr>
            <a:spLocks noGrp="1"/>
          </p:cNvSpPr>
          <p:nvPr>
            <p:ph type="sldNum" sz="quarter" idx="12"/>
          </p:nvPr>
        </p:nvSpPr>
        <p:spPr>
          <a:xfrm>
            <a:off x="8229600" y="6165304"/>
            <a:ext cx="590872" cy="365125"/>
          </a:xfrm>
        </p:spPr>
        <p:txBody>
          <a:bodyPr/>
          <a:lstStyle/>
          <a:p>
            <a:fld id="{7F0169AE-EAA4-4861-8157-74D56151B078}" type="slidenum">
              <a:rPr lang="en-US" sz="2000" b="1" smtClean="0">
                <a:solidFill>
                  <a:srgbClr val="002060"/>
                </a:solidFill>
              </a:rPr>
              <a:pPr/>
              <a:t>39</a:t>
            </a:fld>
            <a:endParaRPr lang="en-US" sz="2000" b="1" dirty="0">
              <a:solidFill>
                <a:srgbClr val="002060"/>
              </a:solidFill>
            </a:endParaRPr>
          </a:p>
        </p:txBody>
      </p:sp>
      <p:sp>
        <p:nvSpPr>
          <p:cNvPr id="5" name="TextBox 4"/>
          <p:cNvSpPr txBox="1"/>
          <p:nvPr/>
        </p:nvSpPr>
        <p:spPr>
          <a:xfrm>
            <a:off x="302764" y="1006600"/>
            <a:ext cx="8517708" cy="4985980"/>
          </a:xfrm>
          <a:prstGeom prst="rect">
            <a:avLst/>
          </a:prstGeom>
          <a:noFill/>
        </p:spPr>
        <p:txBody>
          <a:bodyPr wrap="square" rtlCol="0">
            <a:spAutoFit/>
          </a:bodyPr>
          <a:lstStyle/>
          <a:p>
            <a:pPr algn="just">
              <a:tabLst>
                <a:tab pos="1608138" algn="l"/>
              </a:tabLst>
            </a:pPr>
            <a:r>
              <a:rPr lang="en-US" sz="1800" b="1" dirty="0"/>
              <a:t>Section 206 </a:t>
            </a:r>
            <a:r>
              <a:rPr lang="en-US" b="1" dirty="0"/>
              <a:t>A</a:t>
            </a:r>
            <a:r>
              <a:rPr lang="en-US" sz="1800" b="1" dirty="0"/>
              <a:t>A </a:t>
            </a:r>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sz="1800"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sz="1800"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sz="1800" b="1" dirty="0"/>
          </a:p>
          <a:p>
            <a:pPr marL="342900" indent="-342900" algn="just">
              <a:buFont typeface="Wingdings" panose="05000000000000000000" pitchFamily="2" charset="2"/>
              <a:buChar char="Ø"/>
              <a:tabLst>
                <a:tab pos="1608138" algn="l"/>
              </a:tabLst>
            </a:pPr>
            <a:endParaRPr lang="en-US" sz="1800" b="1" dirty="0"/>
          </a:p>
          <a:p>
            <a:pPr algn="just">
              <a:tabLst>
                <a:tab pos="1608138" algn="l"/>
              </a:tabLst>
            </a:pPr>
            <a:endParaRPr lang="en-US" sz="2400" b="1" dirty="0">
              <a:latin typeface="Times New Roman" panose="02020603050405020304" pitchFamily="18" charset="0"/>
              <a:cs typeface="Times New Roman" panose="02020603050405020304" pitchFamily="18" charset="0"/>
            </a:endParaRPr>
          </a:p>
          <a:p>
            <a:pPr algn="just">
              <a:tabLst>
                <a:tab pos="1608138" algn="l"/>
              </a:tabLst>
            </a:pPr>
            <a:endParaRPr lang="en-US" sz="2400" b="1" dirty="0"/>
          </a:p>
        </p:txBody>
      </p:sp>
      <p:pic>
        <p:nvPicPr>
          <p:cNvPr id="8" name="Picture 7">
            <a:extLst>
              <a:ext uri="{FF2B5EF4-FFF2-40B4-BE49-F238E27FC236}">
                <a16:creationId xmlns:a16="http://schemas.microsoft.com/office/drawing/2014/main" id="{1C952285-9219-22DE-4EE2-8B87A552EB2B}"/>
              </a:ext>
            </a:extLst>
          </p:cNvPr>
          <p:cNvPicPr>
            <a:picLocks noChangeAspect="1"/>
          </p:cNvPicPr>
          <p:nvPr/>
        </p:nvPicPr>
        <p:blipFill>
          <a:blip r:embed="rId2"/>
          <a:stretch>
            <a:fillRect/>
          </a:stretch>
        </p:blipFill>
        <p:spPr>
          <a:xfrm>
            <a:off x="685800" y="1600200"/>
            <a:ext cx="8038069" cy="4130675"/>
          </a:xfrm>
          <a:prstGeom prst="rect">
            <a:avLst/>
          </a:prstGeom>
        </p:spPr>
      </p:pic>
    </p:spTree>
    <p:extLst>
      <p:ext uri="{BB962C8B-B14F-4D97-AF65-F5344CB8AC3E}">
        <p14:creationId xmlns:p14="http://schemas.microsoft.com/office/powerpoint/2010/main" val="3754476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16632"/>
            <a:ext cx="8928992" cy="6624736"/>
          </a:xfrm>
        </p:spPr>
        <p:style>
          <a:lnRef idx="2">
            <a:schemeClr val="accent1"/>
          </a:lnRef>
          <a:fillRef idx="1">
            <a:schemeClr val="lt1"/>
          </a:fillRef>
          <a:effectRef idx="0">
            <a:schemeClr val="accent1"/>
          </a:effectRef>
          <a:fontRef idx="minor">
            <a:schemeClr val="dk1"/>
          </a:fontRef>
        </p:style>
        <p:txBody>
          <a:bodyPr anchor="t"/>
          <a:lstStyle/>
          <a:p>
            <a:pPr algn="just"/>
            <a:endParaRPr lang="en-US" dirty="0">
              <a:ln>
                <a:solidFill>
                  <a:schemeClr val="bg1"/>
                </a:solidFill>
              </a:ln>
            </a:endParaRPr>
          </a:p>
        </p:txBody>
      </p:sp>
      <p:sp>
        <p:nvSpPr>
          <p:cNvPr id="4" name="Rectangle 3"/>
          <p:cNvSpPr/>
          <p:nvPr/>
        </p:nvSpPr>
        <p:spPr>
          <a:xfrm>
            <a:off x="179512" y="188640"/>
            <a:ext cx="8784976"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i="0" u="none" strike="noStrike" spc="300" dirty="0">
                <a:solidFill>
                  <a:schemeClr val="bg1"/>
                </a:solidFill>
                <a:effectLst/>
                <a:latin typeface="Arial Narrow" panose="020B0606020202030204" pitchFamily="34" charset="0"/>
              </a:rPr>
              <a:t>Taxation of Royalties and Fees for Technical Services including TDS under Section 195-I T ACT </a:t>
            </a:r>
            <a:endParaRPr lang="en-US" sz="2000" b="1" dirty="0">
              <a:solidFill>
                <a:schemeClr val="bg1"/>
              </a:solidFill>
              <a:latin typeface="Arial Narrow" panose="020B0606020202030204" pitchFamily="34" charset="0"/>
            </a:endParaRPr>
          </a:p>
        </p:txBody>
      </p:sp>
      <p:sp>
        <p:nvSpPr>
          <p:cNvPr id="7" name="Rounded Rectangle 6"/>
          <p:cNvSpPr/>
          <p:nvPr/>
        </p:nvSpPr>
        <p:spPr>
          <a:xfrm>
            <a:off x="179512" y="6093296"/>
            <a:ext cx="8784976" cy="50405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b="1" dirty="0">
                <a:solidFill>
                  <a:srgbClr val="002060"/>
                </a:solidFill>
              </a:rPr>
              <a:t>CA </a:t>
            </a:r>
            <a:r>
              <a:rPr lang="en-US" b="1" dirty="0" err="1">
                <a:solidFill>
                  <a:srgbClr val="002060"/>
                </a:solidFill>
              </a:rPr>
              <a:t>Pradip</a:t>
            </a:r>
            <a:r>
              <a:rPr lang="en-US" b="1" dirty="0">
                <a:solidFill>
                  <a:srgbClr val="002060"/>
                </a:solidFill>
              </a:rPr>
              <a:t> K. Modi</a:t>
            </a:r>
          </a:p>
        </p:txBody>
      </p:sp>
      <p:sp>
        <p:nvSpPr>
          <p:cNvPr id="3" name="Slide Number Placeholder 2"/>
          <p:cNvSpPr>
            <a:spLocks noGrp="1"/>
          </p:cNvSpPr>
          <p:nvPr>
            <p:ph type="sldNum" sz="quarter" idx="12"/>
          </p:nvPr>
        </p:nvSpPr>
        <p:spPr>
          <a:xfrm>
            <a:off x="8460432" y="6165304"/>
            <a:ext cx="360040" cy="365125"/>
          </a:xfrm>
        </p:spPr>
        <p:txBody>
          <a:bodyPr/>
          <a:lstStyle/>
          <a:p>
            <a:fld id="{7F0169AE-EAA4-4861-8157-74D56151B078}" type="slidenum">
              <a:rPr lang="en-US" sz="2000" b="1" smtClean="0">
                <a:solidFill>
                  <a:srgbClr val="002060"/>
                </a:solidFill>
              </a:rPr>
              <a:pPr/>
              <a:t>4</a:t>
            </a:fld>
            <a:endParaRPr lang="en-US" sz="2000" b="1" dirty="0">
              <a:solidFill>
                <a:srgbClr val="002060"/>
              </a:solidFill>
            </a:endParaRPr>
          </a:p>
        </p:txBody>
      </p:sp>
      <p:sp>
        <p:nvSpPr>
          <p:cNvPr id="5" name="TextBox 4"/>
          <p:cNvSpPr txBox="1"/>
          <p:nvPr/>
        </p:nvSpPr>
        <p:spPr>
          <a:xfrm>
            <a:off x="431540" y="1600200"/>
            <a:ext cx="8280920" cy="369332"/>
          </a:xfrm>
          <a:prstGeom prst="rect">
            <a:avLst/>
          </a:prstGeom>
          <a:noFill/>
        </p:spPr>
        <p:txBody>
          <a:bodyPr wrap="square" rtlCol="0">
            <a:spAutoFit/>
          </a:bodyPr>
          <a:lstStyle/>
          <a:p>
            <a:pPr marL="342900" indent="-342900" algn="just">
              <a:buFont typeface="Wingdings" panose="05000000000000000000" pitchFamily="2" charset="2"/>
              <a:buChar char="v"/>
              <a:tabLst>
                <a:tab pos="1608138" algn="l"/>
              </a:tabLst>
            </a:pPr>
            <a:r>
              <a:rPr lang="en-US" dirty="0">
                <a:latin typeface="Times New Roman" panose="02020603050405020304" pitchFamily="18" charset="0"/>
                <a:cs typeface="Times New Roman" panose="02020603050405020304" pitchFamily="18" charset="0"/>
              </a:rPr>
              <a:t>Constitution of India  Article – 265 ,51,245</a:t>
            </a:r>
          </a:p>
        </p:txBody>
      </p:sp>
      <p:pic>
        <p:nvPicPr>
          <p:cNvPr id="9" name="Picture 8">
            <a:extLst>
              <a:ext uri="{FF2B5EF4-FFF2-40B4-BE49-F238E27FC236}">
                <a16:creationId xmlns:a16="http://schemas.microsoft.com/office/drawing/2014/main" id="{1C486548-B928-B55D-1DBF-C3B68259B963}"/>
              </a:ext>
            </a:extLst>
          </p:cNvPr>
          <p:cNvPicPr>
            <a:picLocks noChangeAspect="1"/>
          </p:cNvPicPr>
          <p:nvPr/>
        </p:nvPicPr>
        <p:blipFill>
          <a:blip r:embed="rId2"/>
          <a:stretch>
            <a:fillRect/>
          </a:stretch>
        </p:blipFill>
        <p:spPr>
          <a:xfrm>
            <a:off x="731761" y="1969533"/>
            <a:ext cx="7728671" cy="3897867"/>
          </a:xfrm>
          <a:prstGeom prst="rect">
            <a:avLst/>
          </a:prstGeom>
        </p:spPr>
      </p:pic>
    </p:spTree>
    <p:extLst>
      <p:ext uri="{BB962C8B-B14F-4D97-AF65-F5344CB8AC3E}">
        <p14:creationId xmlns:p14="http://schemas.microsoft.com/office/powerpoint/2010/main" val="33748320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16632"/>
            <a:ext cx="8928992" cy="6624736"/>
          </a:xfrm>
        </p:spPr>
        <p:style>
          <a:lnRef idx="2">
            <a:schemeClr val="accent1"/>
          </a:lnRef>
          <a:fillRef idx="1">
            <a:schemeClr val="lt1"/>
          </a:fillRef>
          <a:effectRef idx="0">
            <a:schemeClr val="accent1"/>
          </a:effectRef>
          <a:fontRef idx="minor">
            <a:schemeClr val="dk1"/>
          </a:fontRef>
        </p:style>
        <p:txBody>
          <a:bodyPr anchor="t"/>
          <a:lstStyle/>
          <a:p>
            <a:pPr algn="just"/>
            <a:endParaRPr lang="en-US" dirty="0">
              <a:ln>
                <a:solidFill>
                  <a:schemeClr val="bg1"/>
                </a:solidFill>
              </a:ln>
            </a:endParaRPr>
          </a:p>
        </p:txBody>
      </p:sp>
      <p:sp>
        <p:nvSpPr>
          <p:cNvPr id="4" name="Rectangle 3"/>
          <p:cNvSpPr/>
          <p:nvPr/>
        </p:nvSpPr>
        <p:spPr>
          <a:xfrm>
            <a:off x="194752" y="260648"/>
            <a:ext cx="8784976" cy="6495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i="0" u="none" strike="noStrike" spc="300" dirty="0">
                <a:solidFill>
                  <a:schemeClr val="bg1"/>
                </a:solidFill>
                <a:effectLst/>
                <a:latin typeface="Arial Narrow" panose="020B0606020202030204" pitchFamily="34" charset="0"/>
              </a:rPr>
              <a:t>Taxation of Royalties and Fees for Technical Services including TDS under Section 195-I T ACT </a:t>
            </a:r>
            <a:endParaRPr lang="en-US" sz="2000" b="1" dirty="0">
              <a:solidFill>
                <a:schemeClr val="bg1"/>
              </a:solidFill>
              <a:latin typeface="Arial Narrow" panose="020B0606020202030204" pitchFamily="34" charset="0"/>
            </a:endParaRPr>
          </a:p>
        </p:txBody>
      </p:sp>
      <p:sp>
        <p:nvSpPr>
          <p:cNvPr id="7" name="Rounded Rectangle 6"/>
          <p:cNvSpPr/>
          <p:nvPr/>
        </p:nvSpPr>
        <p:spPr>
          <a:xfrm>
            <a:off x="179512" y="6093296"/>
            <a:ext cx="8784976" cy="50405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b="1" dirty="0">
                <a:solidFill>
                  <a:srgbClr val="002060"/>
                </a:solidFill>
              </a:rPr>
              <a:t>CA </a:t>
            </a:r>
            <a:r>
              <a:rPr lang="en-US" b="1" dirty="0" err="1">
                <a:solidFill>
                  <a:srgbClr val="002060"/>
                </a:solidFill>
              </a:rPr>
              <a:t>Pradip</a:t>
            </a:r>
            <a:r>
              <a:rPr lang="en-US" b="1" dirty="0">
                <a:solidFill>
                  <a:srgbClr val="002060"/>
                </a:solidFill>
              </a:rPr>
              <a:t> K. Modi</a:t>
            </a:r>
          </a:p>
        </p:txBody>
      </p:sp>
      <p:sp>
        <p:nvSpPr>
          <p:cNvPr id="3" name="Slide Number Placeholder 2"/>
          <p:cNvSpPr>
            <a:spLocks noGrp="1"/>
          </p:cNvSpPr>
          <p:nvPr>
            <p:ph type="sldNum" sz="quarter" idx="12"/>
          </p:nvPr>
        </p:nvSpPr>
        <p:spPr>
          <a:xfrm>
            <a:off x="8229600" y="6165304"/>
            <a:ext cx="590872" cy="365125"/>
          </a:xfrm>
        </p:spPr>
        <p:txBody>
          <a:bodyPr/>
          <a:lstStyle/>
          <a:p>
            <a:fld id="{7F0169AE-EAA4-4861-8157-74D56151B078}" type="slidenum">
              <a:rPr lang="en-US" sz="2000" b="1" smtClean="0">
                <a:solidFill>
                  <a:srgbClr val="002060"/>
                </a:solidFill>
              </a:rPr>
              <a:pPr/>
              <a:t>40</a:t>
            </a:fld>
            <a:endParaRPr lang="en-US" sz="2000" b="1" dirty="0">
              <a:solidFill>
                <a:srgbClr val="002060"/>
              </a:solidFill>
            </a:endParaRPr>
          </a:p>
        </p:txBody>
      </p:sp>
      <p:sp>
        <p:nvSpPr>
          <p:cNvPr id="5" name="TextBox 4"/>
          <p:cNvSpPr txBox="1"/>
          <p:nvPr/>
        </p:nvSpPr>
        <p:spPr>
          <a:xfrm>
            <a:off x="302764" y="1006600"/>
            <a:ext cx="8517708" cy="4985980"/>
          </a:xfrm>
          <a:prstGeom prst="rect">
            <a:avLst/>
          </a:prstGeom>
          <a:noFill/>
        </p:spPr>
        <p:txBody>
          <a:bodyPr wrap="square" rtlCol="0">
            <a:spAutoFit/>
          </a:bodyPr>
          <a:lstStyle/>
          <a:p>
            <a:pPr algn="just">
              <a:tabLst>
                <a:tab pos="1608138" algn="l"/>
              </a:tabLst>
            </a:pPr>
            <a:r>
              <a:rPr lang="en-US" sz="1800" b="1" dirty="0"/>
              <a:t>Section 206 </a:t>
            </a:r>
            <a:r>
              <a:rPr lang="en-US" b="1" dirty="0"/>
              <a:t>A</a:t>
            </a:r>
            <a:r>
              <a:rPr lang="en-US" sz="1800" b="1" dirty="0"/>
              <a:t>A </a:t>
            </a:r>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sz="1800"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sz="1800" b="1" dirty="0"/>
          </a:p>
          <a:p>
            <a:pPr marL="342900" indent="-342900" algn="just">
              <a:buFont typeface="Wingdings" panose="05000000000000000000" pitchFamily="2" charset="2"/>
              <a:buChar char="Ø"/>
              <a:tabLst>
                <a:tab pos="1608138" algn="l"/>
              </a:tabLst>
            </a:pPr>
            <a:endParaRPr lang="en-US" b="1" dirty="0"/>
          </a:p>
          <a:p>
            <a:pPr marL="342900" indent="-342900" algn="just">
              <a:buFont typeface="Wingdings" panose="05000000000000000000" pitchFamily="2" charset="2"/>
              <a:buChar char="Ø"/>
              <a:tabLst>
                <a:tab pos="1608138" algn="l"/>
              </a:tabLst>
            </a:pPr>
            <a:endParaRPr lang="en-US" sz="1800" b="1" dirty="0"/>
          </a:p>
          <a:p>
            <a:pPr marL="342900" indent="-342900" algn="just">
              <a:buFont typeface="Wingdings" panose="05000000000000000000" pitchFamily="2" charset="2"/>
              <a:buChar char="Ø"/>
              <a:tabLst>
                <a:tab pos="1608138" algn="l"/>
              </a:tabLst>
            </a:pPr>
            <a:endParaRPr lang="en-US" sz="1800" b="1" dirty="0"/>
          </a:p>
          <a:p>
            <a:pPr algn="just">
              <a:tabLst>
                <a:tab pos="1608138" algn="l"/>
              </a:tabLst>
            </a:pPr>
            <a:endParaRPr lang="en-US" sz="2400" b="1" dirty="0">
              <a:latin typeface="Times New Roman" panose="02020603050405020304" pitchFamily="18" charset="0"/>
              <a:cs typeface="Times New Roman" panose="02020603050405020304" pitchFamily="18" charset="0"/>
            </a:endParaRPr>
          </a:p>
          <a:p>
            <a:pPr algn="just">
              <a:tabLst>
                <a:tab pos="1608138" algn="l"/>
              </a:tabLst>
            </a:pPr>
            <a:endParaRPr lang="en-US" sz="2400" b="1" dirty="0"/>
          </a:p>
        </p:txBody>
      </p:sp>
      <p:pic>
        <p:nvPicPr>
          <p:cNvPr id="8" name="Picture 7">
            <a:extLst>
              <a:ext uri="{FF2B5EF4-FFF2-40B4-BE49-F238E27FC236}">
                <a16:creationId xmlns:a16="http://schemas.microsoft.com/office/drawing/2014/main" id="{2245021A-BAB7-12A9-E66C-EC4A88BA3F07}"/>
              </a:ext>
            </a:extLst>
          </p:cNvPr>
          <p:cNvPicPr>
            <a:picLocks noChangeAspect="1"/>
          </p:cNvPicPr>
          <p:nvPr/>
        </p:nvPicPr>
        <p:blipFill>
          <a:blip r:embed="rId2"/>
          <a:stretch>
            <a:fillRect/>
          </a:stretch>
        </p:blipFill>
        <p:spPr>
          <a:xfrm>
            <a:off x="497840" y="1790700"/>
            <a:ext cx="8178800" cy="3276600"/>
          </a:xfrm>
          <a:prstGeom prst="rect">
            <a:avLst/>
          </a:prstGeom>
        </p:spPr>
      </p:pic>
    </p:spTree>
    <p:extLst>
      <p:ext uri="{BB962C8B-B14F-4D97-AF65-F5344CB8AC3E}">
        <p14:creationId xmlns:p14="http://schemas.microsoft.com/office/powerpoint/2010/main" val="42233267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16632"/>
            <a:ext cx="8928992" cy="6624736"/>
          </a:xfrm>
        </p:spPr>
        <p:style>
          <a:lnRef idx="2">
            <a:schemeClr val="accent1"/>
          </a:lnRef>
          <a:fillRef idx="1">
            <a:schemeClr val="lt1"/>
          </a:fillRef>
          <a:effectRef idx="0">
            <a:schemeClr val="accent1"/>
          </a:effectRef>
          <a:fontRef idx="minor">
            <a:schemeClr val="dk1"/>
          </a:fontRef>
        </p:style>
        <p:txBody>
          <a:bodyPr anchor="t"/>
          <a:lstStyle/>
          <a:p>
            <a:r>
              <a:rPr lang="en-IN" sz="1800" b="1" i="0" u="none" strike="noStrike" baseline="0" dirty="0">
                <a:solidFill>
                  <a:srgbClr val="000000"/>
                </a:solidFill>
                <a:latin typeface="Arial" panose="020B0604020202020204" pitchFamily="34" charset="0"/>
              </a:rPr>
              <a:t>Section</a:t>
            </a:r>
            <a:r>
              <a:rPr lang="en-IN" sz="1800" b="0" i="0" u="none" strike="noStrike" baseline="0" dirty="0">
                <a:solidFill>
                  <a:srgbClr val="000000"/>
                </a:solidFill>
                <a:latin typeface="Arial" panose="020B0604020202020204" pitchFamily="34" charset="0"/>
              </a:rPr>
              <a:t>	</a:t>
            </a:r>
            <a:r>
              <a:rPr lang="en-IN" sz="1800" b="1" i="0" u="none" strike="noStrike" baseline="0" dirty="0">
                <a:solidFill>
                  <a:srgbClr val="000000"/>
                </a:solidFill>
                <a:latin typeface="Arial" panose="020B0604020202020204" pitchFamily="34" charset="0"/>
              </a:rPr>
              <a:t>Particulars</a:t>
            </a:r>
            <a:r>
              <a:rPr lang="en-IN" sz="1800" b="0" i="0" u="none" strike="noStrike" baseline="0" dirty="0">
                <a:solidFill>
                  <a:srgbClr val="000000"/>
                </a:solidFill>
                <a:latin typeface="Arial" panose="020B0604020202020204" pitchFamily="34" charset="0"/>
              </a:rPr>
              <a:t>	</a:t>
            </a:r>
            <a:br>
              <a:rPr lang="en-IN" sz="1800" b="0" i="0" u="none" strike="noStrike" baseline="0" dirty="0">
                <a:solidFill>
                  <a:srgbClr val="000000"/>
                </a:solidFill>
                <a:latin typeface="Arial" panose="020B0604020202020204" pitchFamily="34" charset="0"/>
              </a:rPr>
            </a:br>
            <a:br>
              <a:rPr lang="en-IN" sz="1800" b="0" i="0" u="none" strike="noStrike" baseline="0" dirty="0">
                <a:solidFill>
                  <a:srgbClr val="000000"/>
                </a:solidFill>
                <a:latin typeface="Arial" panose="020B0604020202020204" pitchFamily="34" charset="0"/>
              </a:rPr>
            </a:br>
            <a:br>
              <a:rPr lang="en-IN" sz="1800" b="0" i="0" u="none" strike="noStrike" baseline="0" dirty="0">
                <a:solidFill>
                  <a:srgbClr val="000000"/>
                </a:solidFill>
                <a:latin typeface="Arial" panose="020B0604020202020204" pitchFamily="34" charset="0"/>
              </a:rPr>
            </a:br>
            <a:br>
              <a:rPr lang="en-IN" sz="1800" b="0" i="0" u="none" strike="noStrike" baseline="0" dirty="0">
                <a:solidFill>
                  <a:srgbClr val="000000"/>
                </a:solidFill>
                <a:latin typeface="Arial" panose="020B0604020202020204" pitchFamily="34" charset="0"/>
              </a:rPr>
            </a:br>
            <a:r>
              <a:rPr lang="en-IN" sz="1800" b="0" i="0" u="none" strike="noStrike" baseline="0" dirty="0">
                <a:solidFill>
                  <a:srgbClr val="000000"/>
                </a:solidFill>
                <a:latin typeface="Arial" panose="020B0604020202020204" pitchFamily="34" charset="0"/>
              </a:rPr>
              <a:t>                  </a:t>
            </a:r>
            <a:endParaRPr lang="en-US" sz="1800" b="0" i="0" u="none" strike="noStrike" baseline="0" dirty="0">
              <a:solidFill>
                <a:srgbClr val="000000"/>
              </a:solidFill>
              <a:latin typeface="Arial" panose="020B0604020202020204" pitchFamily="34" charset="0"/>
            </a:endParaRPr>
          </a:p>
        </p:txBody>
      </p:sp>
      <p:sp>
        <p:nvSpPr>
          <p:cNvPr id="4" name="Rectangle 3"/>
          <p:cNvSpPr/>
          <p:nvPr/>
        </p:nvSpPr>
        <p:spPr>
          <a:xfrm>
            <a:off x="179512" y="134920"/>
            <a:ext cx="8784976" cy="8019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b="1" spc="300" dirty="0">
              <a:solidFill>
                <a:schemeClr val="bg1"/>
              </a:solidFill>
              <a:latin typeface="Arial Narrow" panose="020B0606020202030204" pitchFamily="34" charset="0"/>
            </a:endParaRPr>
          </a:p>
          <a:p>
            <a:endParaRPr lang="en-US" sz="2000" b="1" spc="300" dirty="0">
              <a:solidFill>
                <a:schemeClr val="bg1"/>
              </a:solidFill>
              <a:latin typeface="Arial Narrow" panose="020B0606020202030204" pitchFamily="34" charset="0"/>
            </a:endParaRPr>
          </a:p>
          <a:p>
            <a:endParaRPr lang="en-US" sz="2000" b="1" spc="300" dirty="0">
              <a:solidFill>
                <a:schemeClr val="bg1"/>
              </a:solidFill>
              <a:latin typeface="Arial Narrow" panose="020B0606020202030204" pitchFamily="34" charset="0"/>
            </a:endParaRPr>
          </a:p>
          <a:p>
            <a:endParaRPr lang="en-US" sz="2000" b="1" i="0" u="none" strike="noStrike" spc="300" dirty="0">
              <a:solidFill>
                <a:schemeClr val="bg1"/>
              </a:solidFill>
              <a:effectLst/>
              <a:latin typeface="Arial Narrow" panose="020B0606020202030204" pitchFamily="34" charset="0"/>
            </a:endParaRPr>
          </a:p>
          <a:p>
            <a:endParaRPr lang="en-US" sz="2000" b="1" spc="300" dirty="0">
              <a:solidFill>
                <a:schemeClr val="bg1"/>
              </a:solidFill>
              <a:latin typeface="Arial Narrow" panose="020B0606020202030204" pitchFamily="34" charset="0"/>
            </a:endParaRPr>
          </a:p>
          <a:p>
            <a:endParaRPr lang="en-US" sz="2000" b="1" i="0" u="none" strike="noStrike" spc="300" dirty="0">
              <a:solidFill>
                <a:schemeClr val="bg1"/>
              </a:solidFill>
              <a:effectLst/>
              <a:latin typeface="Arial Narrow" panose="020B0606020202030204" pitchFamily="34" charset="0"/>
            </a:endParaRPr>
          </a:p>
          <a:p>
            <a:endParaRPr lang="en-US" sz="2000" b="1" spc="300" dirty="0">
              <a:solidFill>
                <a:schemeClr val="bg1"/>
              </a:solidFill>
              <a:latin typeface="Arial Narrow" panose="020B0606020202030204" pitchFamily="34" charset="0"/>
            </a:endParaRPr>
          </a:p>
          <a:p>
            <a:endParaRPr lang="en-US" sz="2000" b="1" i="0" u="none" strike="noStrike" spc="300" dirty="0">
              <a:solidFill>
                <a:schemeClr val="bg1"/>
              </a:solidFill>
              <a:effectLst/>
              <a:latin typeface="Arial Narrow" panose="020B0606020202030204" pitchFamily="34" charset="0"/>
            </a:endParaRPr>
          </a:p>
          <a:p>
            <a:endParaRPr lang="en-US" sz="2000" b="1" spc="300" dirty="0">
              <a:solidFill>
                <a:schemeClr val="bg1"/>
              </a:solidFill>
              <a:latin typeface="Arial Narrow" panose="020B0606020202030204" pitchFamily="34" charset="0"/>
            </a:endParaRPr>
          </a:p>
          <a:p>
            <a:endParaRPr lang="en-US" sz="2000" b="0" i="0" u="none" strike="noStrike" baseline="0" dirty="0">
              <a:solidFill>
                <a:srgbClr val="000000"/>
              </a:solidFill>
              <a:latin typeface="Arial" panose="020B0604020202020204" pitchFamily="34" charset="0"/>
            </a:endParaRPr>
          </a:p>
          <a:p>
            <a:endParaRPr lang="en-US" sz="2000" dirty="0">
              <a:solidFill>
                <a:srgbClr val="000000"/>
              </a:solidFill>
              <a:latin typeface="Arial" panose="020B0604020202020204" pitchFamily="34" charset="0"/>
            </a:endParaRPr>
          </a:p>
          <a:p>
            <a:endParaRPr lang="en-US" sz="2000" b="0" i="0" u="none" strike="noStrike" baseline="0" dirty="0">
              <a:solidFill>
                <a:srgbClr val="000000"/>
              </a:solidFill>
              <a:latin typeface="Arial" panose="020B0604020202020204" pitchFamily="34" charset="0"/>
            </a:endParaRPr>
          </a:p>
          <a:p>
            <a:endParaRPr lang="en-US" sz="2000" dirty="0">
              <a:solidFill>
                <a:srgbClr val="000000"/>
              </a:solidFill>
              <a:latin typeface="Arial" panose="020B0604020202020204" pitchFamily="34" charset="0"/>
            </a:endParaRPr>
          </a:p>
          <a:p>
            <a:endParaRPr lang="en-US" sz="2000" b="0" i="0" u="none" strike="noStrike" baseline="0" dirty="0">
              <a:solidFill>
                <a:srgbClr val="000000"/>
              </a:solidFill>
              <a:latin typeface="Arial" panose="020B0604020202020204" pitchFamily="34" charset="0"/>
            </a:endParaRPr>
          </a:p>
          <a:p>
            <a:endParaRPr lang="en-US" sz="2000" dirty="0">
              <a:solidFill>
                <a:srgbClr val="000000"/>
              </a:solidFill>
              <a:latin typeface="Arial" panose="020B0604020202020204" pitchFamily="34" charset="0"/>
            </a:endParaRPr>
          </a:p>
          <a:p>
            <a:r>
              <a:rPr lang="en-US" sz="2000" b="1" i="0" u="none" strike="noStrike" spc="300" dirty="0">
                <a:solidFill>
                  <a:schemeClr val="bg1"/>
                </a:solidFill>
                <a:effectLst/>
                <a:latin typeface="Arial Narrow" panose="020B0606020202030204" pitchFamily="34" charset="0"/>
              </a:rPr>
              <a:t>Taxation of Royalties and Fees for Technical Services including TDS under Section 195-I T ACT </a:t>
            </a:r>
          </a:p>
          <a:p>
            <a:endParaRPr lang="en-US" sz="2000" b="1" i="0" u="none" strike="noStrike" spc="300" dirty="0">
              <a:solidFill>
                <a:schemeClr val="bg1"/>
              </a:solidFill>
              <a:effectLst/>
              <a:latin typeface="Arial Narrow" panose="020B0606020202030204" pitchFamily="34" charset="0"/>
            </a:endParaRPr>
          </a:p>
          <a:p>
            <a:r>
              <a:rPr lang="en-US" sz="2000" b="0" i="0" u="none" strike="noStrike" baseline="0" dirty="0">
                <a:solidFill>
                  <a:srgbClr val="000000"/>
                </a:solidFill>
                <a:latin typeface="Times New Roman" panose="02020603050405020304" pitchFamily="18" charset="0"/>
                <a:cs typeface="Times New Roman" panose="02020603050405020304" pitchFamily="18" charset="0"/>
              </a:rPr>
              <a:t>Section                     Essence </a:t>
            </a:r>
          </a:p>
          <a:p>
            <a:endParaRPr lang="en-US" sz="2000" dirty="0">
              <a:solidFill>
                <a:srgbClr val="000000"/>
              </a:solidFill>
              <a:latin typeface="Times New Roman" panose="02020603050405020304" pitchFamily="18" charset="0"/>
              <a:cs typeface="Times New Roman" panose="02020603050405020304" pitchFamily="18" charset="0"/>
            </a:endParaRPr>
          </a:p>
          <a:p>
            <a:r>
              <a:rPr lang="en-US" sz="2000" b="0" i="0" u="none" strike="noStrike" baseline="0" dirty="0">
                <a:solidFill>
                  <a:srgbClr val="000000"/>
                </a:solidFill>
                <a:latin typeface="Times New Roman" panose="02020603050405020304" pitchFamily="18" charset="0"/>
                <a:cs typeface="Times New Roman" panose="02020603050405020304" pitchFamily="18" charset="0"/>
              </a:rPr>
              <a:t>Sec 195(1)	Supportive section to charging section 4 	</a:t>
            </a:r>
            <a:br>
              <a:rPr lang="en-US" sz="2000" b="0" i="0" u="none" strike="noStrike" baseline="0" dirty="0">
                <a:solidFill>
                  <a:srgbClr val="000000"/>
                </a:solidFill>
                <a:latin typeface="Times New Roman" panose="02020603050405020304" pitchFamily="18" charset="0"/>
                <a:cs typeface="Times New Roman" panose="02020603050405020304" pitchFamily="18" charset="0"/>
              </a:rPr>
            </a:br>
            <a:r>
              <a:rPr lang="en-US" sz="2000" b="0" i="0" u="none" strike="noStrike" baseline="0" dirty="0">
                <a:solidFill>
                  <a:srgbClr val="000000"/>
                </a:solidFill>
                <a:latin typeface="Times New Roman" panose="02020603050405020304" pitchFamily="18" charset="0"/>
                <a:cs typeface="Times New Roman" panose="02020603050405020304" pitchFamily="18" charset="0"/>
              </a:rPr>
              <a:t>Sec 195(2)	Application for no deduction of tax at Source by Payer-No  </a:t>
            </a:r>
          </a:p>
          <a:p>
            <a:r>
              <a:rPr lang="en-US" sz="2000" dirty="0">
                <a:solidFill>
                  <a:srgbClr val="000000"/>
                </a:solidFill>
                <a:latin typeface="Times New Roman" panose="02020603050405020304" pitchFamily="18" charset="0"/>
                <a:cs typeface="Times New Roman" panose="02020603050405020304" pitchFamily="18" charset="0"/>
              </a:rPr>
              <a:t>                             </a:t>
            </a:r>
            <a:r>
              <a:rPr lang="en-US" sz="2000" b="0" i="0" u="none" strike="noStrike" baseline="0" dirty="0">
                <a:solidFill>
                  <a:srgbClr val="000000"/>
                </a:solidFill>
                <a:latin typeface="Times New Roman" panose="02020603050405020304" pitchFamily="18" charset="0"/>
                <a:cs typeface="Times New Roman" panose="02020603050405020304" pitchFamily="18" charset="0"/>
              </a:rPr>
              <a:t>form prescribed 	</a:t>
            </a:r>
            <a:br>
              <a:rPr lang="en-US" sz="2000" b="0" i="0" u="none" strike="noStrike" baseline="0" dirty="0">
                <a:solidFill>
                  <a:srgbClr val="000000"/>
                </a:solidFill>
                <a:latin typeface="Times New Roman" panose="02020603050405020304" pitchFamily="18" charset="0"/>
                <a:cs typeface="Times New Roman" panose="02020603050405020304" pitchFamily="18" charset="0"/>
              </a:rPr>
            </a:br>
            <a:r>
              <a:rPr lang="en-US" sz="2000" b="0" i="0" u="none" strike="noStrike" baseline="0" dirty="0">
                <a:solidFill>
                  <a:srgbClr val="000000"/>
                </a:solidFill>
                <a:latin typeface="Times New Roman" panose="02020603050405020304" pitchFamily="18" charset="0"/>
                <a:cs typeface="Times New Roman" panose="02020603050405020304" pitchFamily="18" charset="0"/>
              </a:rPr>
              <a:t>Sec 195(3)	Application for no deduction of tax at Source by Payee- </a:t>
            </a:r>
          </a:p>
          <a:p>
            <a:r>
              <a:rPr lang="en-US" sz="2000" dirty="0">
                <a:solidFill>
                  <a:srgbClr val="000000"/>
                </a:solidFill>
                <a:latin typeface="Times New Roman" panose="02020603050405020304" pitchFamily="18" charset="0"/>
                <a:cs typeface="Times New Roman" panose="02020603050405020304" pitchFamily="18" charset="0"/>
              </a:rPr>
              <a:t>                             </a:t>
            </a:r>
            <a:r>
              <a:rPr lang="en-US" sz="2000" b="0" i="0" u="none" strike="noStrike" baseline="0" dirty="0">
                <a:solidFill>
                  <a:srgbClr val="000000"/>
                </a:solidFill>
                <a:latin typeface="Times New Roman" panose="02020603050405020304" pitchFamily="18" charset="0"/>
                <a:cs typeface="Times New Roman" panose="02020603050405020304" pitchFamily="18" charset="0"/>
              </a:rPr>
              <a:t>Form 15C may be used 	</a:t>
            </a:r>
            <a:br>
              <a:rPr lang="en-US" sz="2000" b="0" i="0" u="none" strike="noStrike" baseline="0" dirty="0">
                <a:solidFill>
                  <a:srgbClr val="000000"/>
                </a:solidFill>
                <a:latin typeface="Times New Roman" panose="02020603050405020304" pitchFamily="18" charset="0"/>
                <a:cs typeface="Times New Roman" panose="02020603050405020304" pitchFamily="18" charset="0"/>
              </a:rPr>
            </a:br>
            <a:r>
              <a:rPr lang="en-US" sz="2000" b="0" i="0" u="none" strike="noStrike" baseline="0" dirty="0">
                <a:solidFill>
                  <a:srgbClr val="000000"/>
                </a:solidFill>
                <a:latin typeface="Times New Roman" panose="02020603050405020304" pitchFamily="18" charset="0"/>
                <a:cs typeface="Times New Roman" panose="02020603050405020304" pitchFamily="18" charset="0"/>
              </a:rPr>
              <a:t>Sec 195(4)	Validity of Certificate issued by AO.	</a:t>
            </a:r>
            <a:br>
              <a:rPr lang="en-US" sz="2000" b="0" i="0" u="none" strike="noStrike" baseline="0" dirty="0">
                <a:solidFill>
                  <a:srgbClr val="000000"/>
                </a:solidFill>
                <a:latin typeface="Times New Roman" panose="02020603050405020304" pitchFamily="18" charset="0"/>
                <a:cs typeface="Times New Roman" panose="02020603050405020304" pitchFamily="18" charset="0"/>
              </a:rPr>
            </a:br>
            <a:r>
              <a:rPr lang="en-US" sz="2000" b="0" i="0" u="none" strike="noStrike" baseline="0" dirty="0">
                <a:solidFill>
                  <a:srgbClr val="000000"/>
                </a:solidFill>
                <a:latin typeface="Times New Roman" panose="02020603050405020304" pitchFamily="18" charset="0"/>
                <a:cs typeface="Times New Roman" panose="02020603050405020304" pitchFamily="18" charset="0"/>
              </a:rPr>
              <a:t>Sec 195(5)	Power of CBDT to make rules </a:t>
            </a:r>
            <a:r>
              <a:rPr lang="en-US" sz="2000" b="0" i="0" u="none" strike="noStrike" baseline="0" dirty="0" err="1">
                <a:solidFill>
                  <a:srgbClr val="000000"/>
                </a:solidFill>
                <a:latin typeface="Times New Roman" panose="02020603050405020304" pitchFamily="18" charset="0"/>
                <a:cs typeface="Times New Roman" panose="02020603050405020304" pitchFamily="18" charset="0"/>
              </a:rPr>
              <a:t>w.r.t.Sec</a:t>
            </a:r>
            <a:r>
              <a:rPr lang="en-US" sz="2000" b="0" i="0" u="none" strike="noStrike" baseline="0" dirty="0">
                <a:solidFill>
                  <a:srgbClr val="000000"/>
                </a:solidFill>
                <a:latin typeface="Times New Roman" panose="02020603050405020304" pitchFamily="18" charset="0"/>
                <a:cs typeface="Times New Roman" panose="02020603050405020304" pitchFamily="18" charset="0"/>
              </a:rPr>
              <a:t> 195(3).	</a:t>
            </a:r>
            <a:br>
              <a:rPr lang="en-US" sz="2000" b="0" i="0" u="none" strike="noStrike" baseline="0" dirty="0">
                <a:solidFill>
                  <a:srgbClr val="000000"/>
                </a:solidFill>
                <a:latin typeface="Times New Roman" panose="02020603050405020304" pitchFamily="18" charset="0"/>
                <a:cs typeface="Times New Roman" panose="02020603050405020304" pitchFamily="18" charset="0"/>
              </a:rPr>
            </a:br>
            <a:r>
              <a:rPr lang="en-US" sz="2000" b="0" i="0" u="none" strike="noStrike" baseline="0" dirty="0">
                <a:solidFill>
                  <a:srgbClr val="000000"/>
                </a:solidFill>
                <a:latin typeface="Times New Roman" panose="02020603050405020304" pitchFamily="18" charset="0"/>
                <a:cs typeface="Times New Roman" panose="02020603050405020304" pitchFamily="18" charset="0"/>
              </a:rPr>
              <a:t>Sec 195(6)	Furnishing information to Board relating to payments made  </a:t>
            </a:r>
          </a:p>
          <a:p>
            <a:r>
              <a:rPr lang="en-US" sz="2000" dirty="0">
                <a:solidFill>
                  <a:srgbClr val="000000"/>
                </a:solidFill>
                <a:latin typeface="Times New Roman" panose="02020603050405020304" pitchFamily="18" charset="0"/>
                <a:cs typeface="Times New Roman" panose="02020603050405020304" pitchFamily="18" charset="0"/>
              </a:rPr>
              <a:t>                             </a:t>
            </a:r>
            <a:r>
              <a:rPr lang="en-US" sz="2000" b="0" i="0" u="none" strike="noStrike" baseline="0" dirty="0">
                <a:solidFill>
                  <a:srgbClr val="000000"/>
                </a:solidFill>
                <a:latin typeface="Times New Roman" panose="02020603050405020304" pitchFamily="18" charset="0"/>
                <a:cs typeface="Times New Roman" panose="02020603050405020304" pitchFamily="18" charset="0"/>
              </a:rPr>
              <a:t>under sub section (1) form 10F </a:t>
            </a:r>
            <a:r>
              <a:rPr lang="en-US" sz="2000" dirty="0" err="1">
                <a:solidFill>
                  <a:srgbClr val="000000"/>
                </a:solidFill>
                <a:latin typeface="Times New Roman" panose="02020603050405020304" pitchFamily="18" charset="0"/>
                <a:cs typeface="Times New Roman" panose="02020603050405020304" pitchFamily="18" charset="0"/>
              </a:rPr>
              <a:t>r.w.</a:t>
            </a:r>
            <a:r>
              <a:rPr lang="en-US" sz="2000" dirty="0">
                <a:solidFill>
                  <a:srgbClr val="000000"/>
                </a:solidFill>
                <a:latin typeface="Times New Roman" panose="02020603050405020304" pitchFamily="18" charset="0"/>
                <a:cs typeface="Times New Roman" panose="02020603050405020304" pitchFamily="18" charset="0"/>
              </a:rPr>
              <a:t> </a:t>
            </a:r>
            <a:r>
              <a:rPr lang="en-US" sz="2000" b="0" i="0" u="none" strike="noStrike" baseline="0" dirty="0">
                <a:solidFill>
                  <a:srgbClr val="000000"/>
                </a:solidFill>
                <a:latin typeface="Times New Roman" panose="02020603050405020304" pitchFamily="18" charset="0"/>
                <a:cs typeface="Times New Roman" panose="02020603050405020304" pitchFamily="18" charset="0"/>
              </a:rPr>
              <a:t>penalty  Sec 271 I 	</a:t>
            </a:r>
            <a:br>
              <a:rPr lang="en-US" sz="2000" b="0" i="0" u="none" strike="noStrike" baseline="0" dirty="0">
                <a:solidFill>
                  <a:srgbClr val="000000"/>
                </a:solidFill>
                <a:latin typeface="Times New Roman" panose="02020603050405020304" pitchFamily="18" charset="0"/>
                <a:cs typeface="Times New Roman" panose="02020603050405020304" pitchFamily="18" charset="0"/>
              </a:rPr>
            </a:br>
            <a:r>
              <a:rPr lang="en-US" sz="2000" b="0" i="0" u="none" strike="noStrike" baseline="0" dirty="0">
                <a:solidFill>
                  <a:srgbClr val="000000"/>
                </a:solidFill>
                <a:latin typeface="Times New Roman" panose="02020603050405020304" pitchFamily="18" charset="0"/>
                <a:cs typeface="Times New Roman" panose="02020603050405020304" pitchFamily="18" charset="0"/>
              </a:rPr>
              <a:t>Sec 195(7)	Power of </a:t>
            </a:r>
            <a:r>
              <a:rPr lang="en-US" sz="2000" b="0" i="0" u="none" strike="noStrike" baseline="0" dirty="0" err="1">
                <a:solidFill>
                  <a:srgbClr val="000000"/>
                </a:solidFill>
                <a:latin typeface="Times New Roman" panose="02020603050405020304" pitchFamily="18" charset="0"/>
                <a:cs typeface="Times New Roman" panose="02020603050405020304" pitchFamily="18" charset="0"/>
              </a:rPr>
              <a:t>CBDTto</a:t>
            </a:r>
            <a:r>
              <a:rPr lang="en-US" sz="2000" b="0" i="0" u="none" strike="noStrike" baseline="0" dirty="0">
                <a:solidFill>
                  <a:srgbClr val="000000"/>
                </a:solidFill>
                <a:latin typeface="Times New Roman" panose="02020603050405020304" pitchFamily="18" charset="0"/>
                <a:cs typeface="Times New Roman" panose="02020603050405020304" pitchFamily="18" charset="0"/>
              </a:rPr>
              <a:t> issue notification for making application </a:t>
            </a:r>
          </a:p>
          <a:p>
            <a:r>
              <a:rPr lang="en-US" sz="2000" dirty="0">
                <a:solidFill>
                  <a:srgbClr val="000000"/>
                </a:solidFill>
                <a:latin typeface="Times New Roman" panose="02020603050405020304" pitchFamily="18" charset="0"/>
                <a:cs typeface="Times New Roman" panose="02020603050405020304" pitchFamily="18" charset="0"/>
              </a:rPr>
              <a:t>                             </a:t>
            </a:r>
            <a:r>
              <a:rPr lang="en-US" sz="2000" b="0" i="0" u="none" strike="noStrike" baseline="0" dirty="0">
                <a:solidFill>
                  <a:srgbClr val="000000"/>
                </a:solidFill>
                <a:latin typeface="Times New Roman" panose="02020603050405020304" pitchFamily="18" charset="0"/>
                <a:cs typeface="Times New Roman" panose="02020603050405020304" pitchFamily="18" charset="0"/>
              </a:rPr>
              <a:t>to AO </a:t>
            </a:r>
            <a:r>
              <a:rPr lang="en-US" sz="2000" b="0" i="0" u="none" strike="noStrike" baseline="0" dirty="0" err="1">
                <a:solidFill>
                  <a:srgbClr val="000000"/>
                </a:solidFill>
                <a:latin typeface="Times New Roman" panose="02020603050405020304" pitchFamily="18" charset="0"/>
                <a:cs typeface="Times New Roman" panose="02020603050405020304" pitchFamily="18" charset="0"/>
              </a:rPr>
              <a:t>w.r.t.</a:t>
            </a:r>
            <a:r>
              <a:rPr lang="en-US" sz="2000" b="0" i="0" u="none" strike="noStrike" baseline="0" dirty="0">
                <a:solidFill>
                  <a:srgbClr val="000000"/>
                </a:solidFill>
                <a:latin typeface="Times New Roman" panose="02020603050405020304" pitchFamily="18" charset="0"/>
                <a:cs typeface="Times New Roman" panose="02020603050405020304" pitchFamily="18" charset="0"/>
              </a:rPr>
              <a:t> any sum to be paid to NR.	</a:t>
            </a:r>
            <a:br>
              <a:rPr lang="en-US" sz="2000" b="0" i="0" u="none" strike="noStrike" baseline="0" dirty="0">
                <a:solidFill>
                  <a:srgbClr val="000000"/>
                </a:solidFill>
                <a:latin typeface="Times New Roman" panose="02020603050405020304" pitchFamily="18" charset="0"/>
                <a:cs typeface="Times New Roman" panose="02020603050405020304" pitchFamily="18" charset="0"/>
              </a:rPr>
            </a:br>
            <a:r>
              <a:rPr lang="en-US" sz="2000" b="0" i="0" u="none" strike="noStrike" baseline="0" dirty="0">
                <a:solidFill>
                  <a:srgbClr val="000000"/>
                </a:solidFill>
                <a:latin typeface="Times New Roman" panose="02020603050405020304" pitchFamily="18" charset="0"/>
                <a:cs typeface="Times New Roman" panose="02020603050405020304" pitchFamily="18" charset="0"/>
              </a:rPr>
              <a:t>Sec 195A	Income Payable Net of Tax</a:t>
            </a:r>
            <a:r>
              <a:rPr lang="en-US" sz="2000" b="1" i="0" u="none" strike="noStrike" spc="300" dirty="0">
                <a:solidFill>
                  <a:schemeClr val="bg1"/>
                </a:solidFill>
                <a:effectLst/>
                <a:latin typeface="Times New Roman" panose="02020603050405020304" pitchFamily="18" charset="0"/>
                <a:cs typeface="Times New Roman" panose="02020603050405020304" pitchFamily="18" charset="0"/>
              </a:rPr>
              <a:t>195-</a:t>
            </a:r>
            <a:endParaRPr lang="en-US" sz="2000" b="1" dirty="0">
              <a:solidFill>
                <a:schemeClr val="bg1"/>
              </a:solidFill>
              <a:latin typeface="Arial Narrow" panose="020B0606020202030204" pitchFamily="34" charset="0"/>
            </a:endParaRPr>
          </a:p>
        </p:txBody>
      </p:sp>
      <p:sp>
        <p:nvSpPr>
          <p:cNvPr id="7" name="Rounded Rectangle 6"/>
          <p:cNvSpPr/>
          <p:nvPr/>
        </p:nvSpPr>
        <p:spPr>
          <a:xfrm>
            <a:off x="179512" y="6093296"/>
            <a:ext cx="8784976" cy="50405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b="1" dirty="0">
                <a:solidFill>
                  <a:srgbClr val="002060"/>
                </a:solidFill>
              </a:rPr>
              <a:t>CA </a:t>
            </a:r>
            <a:r>
              <a:rPr lang="en-US" b="1" dirty="0" err="1">
                <a:solidFill>
                  <a:srgbClr val="002060"/>
                </a:solidFill>
              </a:rPr>
              <a:t>Pradip</a:t>
            </a:r>
            <a:r>
              <a:rPr lang="en-US" b="1" dirty="0">
                <a:solidFill>
                  <a:srgbClr val="002060"/>
                </a:solidFill>
              </a:rPr>
              <a:t> K. Modi</a:t>
            </a:r>
          </a:p>
        </p:txBody>
      </p:sp>
      <p:sp>
        <p:nvSpPr>
          <p:cNvPr id="3" name="Slide Number Placeholder 2"/>
          <p:cNvSpPr>
            <a:spLocks noGrp="1"/>
          </p:cNvSpPr>
          <p:nvPr>
            <p:ph type="sldNum" sz="quarter" idx="12"/>
          </p:nvPr>
        </p:nvSpPr>
        <p:spPr>
          <a:xfrm>
            <a:off x="8229600" y="6165304"/>
            <a:ext cx="590872" cy="365125"/>
          </a:xfrm>
        </p:spPr>
        <p:txBody>
          <a:bodyPr/>
          <a:lstStyle/>
          <a:p>
            <a:fld id="{7F0169AE-EAA4-4861-8157-74D56151B078}" type="slidenum">
              <a:rPr lang="en-US" sz="2000" b="1" smtClean="0">
                <a:solidFill>
                  <a:srgbClr val="002060"/>
                </a:solidFill>
              </a:rPr>
              <a:pPr/>
              <a:t>41</a:t>
            </a:fld>
            <a:endParaRPr lang="en-US" sz="2000" b="1" dirty="0">
              <a:solidFill>
                <a:srgbClr val="002060"/>
              </a:solidFill>
            </a:endParaRPr>
          </a:p>
        </p:txBody>
      </p:sp>
    </p:spTree>
    <p:extLst>
      <p:ext uri="{BB962C8B-B14F-4D97-AF65-F5344CB8AC3E}">
        <p14:creationId xmlns:p14="http://schemas.microsoft.com/office/powerpoint/2010/main" val="25418052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52400"/>
            <a:ext cx="8928992" cy="6588968"/>
          </a:xfrm>
        </p:spPr>
        <p:style>
          <a:lnRef idx="2">
            <a:schemeClr val="accent1"/>
          </a:lnRef>
          <a:fillRef idx="1">
            <a:schemeClr val="lt1"/>
          </a:fillRef>
          <a:effectRef idx="0">
            <a:schemeClr val="accent1"/>
          </a:effectRef>
          <a:fontRef idx="minor">
            <a:schemeClr val="dk1"/>
          </a:fontRef>
        </p:style>
        <p:txBody>
          <a:bodyPr anchor="t">
            <a:normAutofit fontScale="90000"/>
          </a:bodyPr>
          <a:lstStyle/>
          <a:p>
            <a:pPr marL="231775" algn="l"/>
            <a:br>
              <a:rPr lang="en-US" dirty="0">
                <a:ln>
                  <a:solidFill>
                    <a:schemeClr val="bg1"/>
                  </a:solidFill>
                </a:ln>
              </a:rPr>
            </a:br>
            <a:br>
              <a:rPr lang="en-US" dirty="0">
                <a:ln>
                  <a:solidFill>
                    <a:schemeClr val="bg1"/>
                  </a:solidFill>
                </a:ln>
              </a:rPr>
            </a:br>
            <a:br>
              <a:rPr lang="en-US" dirty="0">
                <a:ln>
                  <a:solidFill>
                    <a:schemeClr val="bg1"/>
                  </a:solidFill>
                </a:ln>
              </a:rPr>
            </a:br>
            <a:r>
              <a:rPr lang="en-US" sz="3200" b="1" dirty="0">
                <a:ln>
                  <a:solidFill>
                    <a:schemeClr val="bg1"/>
                  </a:solidFill>
                </a:ln>
                <a:latin typeface="Arial" panose="020B0604020202020204" pitchFamily="34" charset="0"/>
                <a:cs typeface="Arial" panose="020B0604020202020204" pitchFamily="34" charset="0"/>
              </a:rPr>
              <a:t>MLI</a:t>
            </a:r>
            <a:br>
              <a:rPr lang="en-US" sz="3200" b="1" dirty="0">
                <a:ln>
                  <a:solidFill>
                    <a:schemeClr val="bg1"/>
                  </a:solidFill>
                </a:ln>
                <a:latin typeface="Arial" panose="020B0604020202020204" pitchFamily="34" charset="0"/>
                <a:cs typeface="Arial" panose="020B0604020202020204" pitchFamily="34" charset="0"/>
              </a:rPr>
            </a:br>
            <a:br>
              <a:rPr lang="en-IN" sz="1800" b="1" i="0" u="none" strike="noStrike" baseline="0" dirty="0">
                <a:solidFill>
                  <a:srgbClr val="000000"/>
                </a:solidFill>
                <a:latin typeface="Arial" panose="020B0604020202020204" pitchFamily="34" charset="0"/>
                <a:cs typeface="Arial" panose="020B0604020202020204" pitchFamily="34" charset="0"/>
              </a:rPr>
            </a:br>
            <a:r>
              <a:rPr lang="en-IN" sz="1800" b="1" i="0" u="none" strike="noStrike" baseline="0" dirty="0">
                <a:solidFill>
                  <a:srgbClr val="000000"/>
                </a:solidFill>
                <a:latin typeface="Arial" panose="020B0604020202020204" pitchFamily="34" charset="0"/>
                <a:cs typeface="Arial" panose="020B0604020202020204" pitchFamily="34" charset="0"/>
              </a:rPr>
              <a:t>1 </a:t>
            </a:r>
            <a:r>
              <a:rPr lang="en-US" sz="1800" b="1" i="0" u="none" strike="noStrike" baseline="0" dirty="0">
                <a:solidFill>
                  <a:srgbClr val="000000"/>
                </a:solidFill>
                <a:latin typeface="Arial" panose="020B0604020202020204" pitchFamily="34" charset="0"/>
                <a:cs typeface="Arial" panose="020B0604020202020204" pitchFamily="34" charset="0"/>
              </a:rPr>
              <a:t>Article 7 of MLI (Principal Purpose test) </a:t>
            </a:r>
            <a:br>
              <a:rPr lang="en-US" sz="1800" b="1" i="0" u="none" strike="noStrike" baseline="0" dirty="0">
                <a:solidFill>
                  <a:srgbClr val="000000"/>
                </a:solidFill>
                <a:latin typeface="Arial" panose="020B0604020202020204" pitchFamily="34" charset="0"/>
                <a:cs typeface="Arial" panose="020B0604020202020204" pitchFamily="34" charset="0"/>
              </a:rPr>
            </a:br>
            <a:r>
              <a:rPr lang="en-US" sz="1800" b="1" i="0" u="none" strike="noStrike" baseline="0" dirty="0">
                <a:solidFill>
                  <a:srgbClr val="000000"/>
                </a:solidFill>
                <a:latin typeface="Arial" panose="020B0604020202020204" pitchFamily="34" charset="0"/>
                <a:cs typeface="Arial" panose="020B0604020202020204" pitchFamily="34" charset="0"/>
              </a:rPr>
              <a:t>No benefit of DTAA if one of the main purpose of transaction is to obtain DTAA benefit</a:t>
            </a:r>
            <a:br>
              <a:rPr lang="en-US" sz="1800" b="1" i="0" u="none" strike="noStrike" baseline="0" dirty="0">
                <a:solidFill>
                  <a:srgbClr val="000000"/>
                </a:solidFill>
                <a:latin typeface="Arial" panose="020B0604020202020204" pitchFamily="34" charset="0"/>
                <a:cs typeface="Arial" panose="020B0604020202020204" pitchFamily="34" charset="0"/>
              </a:rPr>
            </a:br>
            <a:br>
              <a:rPr lang="en-US" sz="1800" b="1" i="0" u="none" strike="noStrike" baseline="0" dirty="0">
                <a:solidFill>
                  <a:srgbClr val="000000"/>
                </a:solidFill>
                <a:latin typeface="Arial" panose="020B0604020202020204" pitchFamily="34" charset="0"/>
                <a:cs typeface="Arial" panose="020B0604020202020204" pitchFamily="34" charset="0"/>
              </a:rPr>
            </a:br>
            <a:r>
              <a:rPr lang="en-US" sz="1800" b="1" i="0" u="none" strike="noStrike" baseline="0" dirty="0">
                <a:solidFill>
                  <a:srgbClr val="000000"/>
                </a:solidFill>
                <a:latin typeface="Arial" panose="020B0604020202020204" pitchFamily="34" charset="0"/>
                <a:cs typeface="Arial" panose="020B0604020202020204" pitchFamily="34" charset="0"/>
              </a:rPr>
              <a:t>2 </a:t>
            </a:r>
            <a:r>
              <a:rPr lang="en-IN" sz="1800" b="1" i="0" u="none" strike="noStrike" baseline="0" dirty="0">
                <a:solidFill>
                  <a:srgbClr val="000000"/>
                </a:solidFill>
                <a:latin typeface="Arial" panose="020B0604020202020204" pitchFamily="34" charset="0"/>
                <a:cs typeface="Arial" panose="020B0604020202020204" pitchFamily="34" charset="0"/>
              </a:rPr>
              <a:t>Article 12 of MLI (Commissionaire arrangements)</a:t>
            </a:r>
            <a:br>
              <a:rPr lang="en-IN" sz="1800" b="1" i="0" u="none" strike="noStrike" baseline="0" dirty="0">
                <a:solidFill>
                  <a:srgbClr val="000000"/>
                </a:solidFill>
                <a:latin typeface="Arial" panose="020B0604020202020204" pitchFamily="34" charset="0"/>
                <a:cs typeface="Arial" panose="020B0604020202020204" pitchFamily="34" charset="0"/>
              </a:rPr>
            </a:br>
            <a:r>
              <a:rPr lang="en-US" sz="1800" b="1" i="0" u="none" strike="noStrike" baseline="0" dirty="0">
                <a:solidFill>
                  <a:srgbClr val="000000"/>
                </a:solidFill>
                <a:latin typeface="Arial" panose="020B0604020202020204" pitchFamily="34" charset="0"/>
                <a:cs typeface="Arial" panose="020B0604020202020204" pitchFamily="34" charset="0"/>
              </a:rPr>
              <a:t>Agent shall constitute PE if he plays a principal role in conclusion of contract</a:t>
            </a:r>
            <a:r>
              <a:rPr lang="en-US" sz="1800" b="1" dirty="0">
                <a:solidFill>
                  <a:srgbClr val="000000"/>
                </a:solidFill>
                <a:latin typeface="Arial" panose="020B0604020202020204" pitchFamily="34" charset="0"/>
                <a:cs typeface="Arial" panose="020B0604020202020204" pitchFamily="34" charset="0"/>
              </a:rPr>
              <a:t> </a:t>
            </a:r>
            <a:r>
              <a:rPr lang="en-US" sz="1800" b="1" i="0" u="none" strike="noStrike" baseline="0" dirty="0">
                <a:solidFill>
                  <a:srgbClr val="000000"/>
                </a:solidFill>
                <a:latin typeface="Arial" panose="020B0604020202020204" pitchFamily="34" charset="0"/>
                <a:cs typeface="Arial" panose="020B0604020202020204" pitchFamily="34" charset="0"/>
              </a:rPr>
              <a:t>Agent is not independent if his activities are wholly or almost wholly on behalf of enterprise or CRE</a:t>
            </a:r>
            <a:br>
              <a:rPr lang="en-US" sz="1800" b="1" i="0" u="none" strike="noStrike" baseline="0" dirty="0">
                <a:solidFill>
                  <a:srgbClr val="000000"/>
                </a:solidFill>
                <a:latin typeface="Arial" panose="020B0604020202020204" pitchFamily="34" charset="0"/>
                <a:cs typeface="Arial" panose="020B0604020202020204" pitchFamily="34" charset="0"/>
              </a:rPr>
            </a:br>
            <a:br>
              <a:rPr lang="en-US" sz="1800" b="1" i="0" u="none" strike="noStrike" baseline="0" dirty="0">
                <a:solidFill>
                  <a:srgbClr val="000000"/>
                </a:solidFill>
                <a:latin typeface="Arial" panose="020B0604020202020204" pitchFamily="34" charset="0"/>
                <a:cs typeface="Arial" panose="020B0604020202020204" pitchFamily="34" charset="0"/>
              </a:rPr>
            </a:br>
            <a:r>
              <a:rPr lang="en-US" sz="1800" b="1" i="0" u="none" strike="noStrike" baseline="0" dirty="0">
                <a:solidFill>
                  <a:srgbClr val="000000"/>
                </a:solidFill>
                <a:latin typeface="Arial" panose="020B0604020202020204" pitchFamily="34" charset="0"/>
                <a:cs typeface="Arial" panose="020B0604020202020204" pitchFamily="34" charset="0"/>
              </a:rPr>
              <a:t>3 Article 13 of MLI (Specific Activity exemption)</a:t>
            </a:r>
            <a:br>
              <a:rPr lang="en-US" sz="1800" b="1" i="0" u="none" strike="noStrike" baseline="0" dirty="0">
                <a:solidFill>
                  <a:srgbClr val="000000"/>
                </a:solidFill>
                <a:latin typeface="Arial" panose="020B0604020202020204" pitchFamily="34" charset="0"/>
                <a:cs typeface="Arial" panose="020B0604020202020204" pitchFamily="34" charset="0"/>
              </a:rPr>
            </a:br>
            <a:r>
              <a:rPr lang="en-US" sz="1800" b="1" i="0" u="none" strike="noStrike" baseline="0" dirty="0">
                <a:solidFill>
                  <a:srgbClr val="000000"/>
                </a:solidFill>
                <a:latin typeface="Arial" panose="020B0604020202020204" pitchFamily="34" charset="0"/>
                <a:cs typeface="Arial" panose="020B0604020202020204" pitchFamily="34" charset="0"/>
              </a:rPr>
              <a:t>Preparatory and auxiliary benefit for PE is not available if each activity is not P&amp;A</a:t>
            </a:r>
            <a:br>
              <a:rPr lang="en-US" sz="1800" b="1" i="0" u="none" strike="noStrike" baseline="0" dirty="0">
                <a:solidFill>
                  <a:srgbClr val="000000"/>
                </a:solidFill>
                <a:latin typeface="Arial" panose="020B0604020202020204" pitchFamily="34" charset="0"/>
                <a:cs typeface="Arial" panose="020B0604020202020204" pitchFamily="34" charset="0"/>
              </a:rPr>
            </a:br>
            <a:r>
              <a:rPr lang="en-US" sz="1800" b="1" i="0" u="none" strike="noStrike" baseline="0" dirty="0">
                <a:solidFill>
                  <a:srgbClr val="000000"/>
                </a:solidFill>
                <a:latin typeface="Arial" panose="020B0604020202020204" pitchFamily="34" charset="0"/>
                <a:cs typeface="Arial" panose="020B0604020202020204" pitchFamily="34" charset="0"/>
              </a:rPr>
              <a:t>Activities of CRE in State to be considered</a:t>
            </a:r>
            <a:br>
              <a:rPr lang="en-US" sz="1800" b="1" i="0" u="none" strike="noStrike" baseline="0" dirty="0">
                <a:solidFill>
                  <a:srgbClr val="000000"/>
                </a:solidFill>
                <a:latin typeface="Courier New" panose="02070309020205020404" pitchFamily="49" charset="0"/>
              </a:rPr>
            </a:br>
            <a:br>
              <a:rPr lang="en-US" sz="1800" b="0" i="0" u="none" strike="noStrike" baseline="0" dirty="0">
                <a:solidFill>
                  <a:srgbClr val="000000"/>
                </a:solidFill>
                <a:latin typeface="Calibri" panose="020F0502020204030204" pitchFamily="34" charset="0"/>
              </a:rPr>
            </a:br>
            <a:br>
              <a:rPr lang="en-US" sz="3200" dirty="0">
                <a:ln>
                  <a:solidFill>
                    <a:schemeClr val="bg1"/>
                  </a:solidFill>
                </a:ln>
              </a:rPr>
            </a:br>
            <a:endParaRPr lang="en-US" dirty="0">
              <a:ln>
                <a:solidFill>
                  <a:schemeClr val="bg1"/>
                </a:solidFill>
              </a:ln>
            </a:endParaRPr>
          </a:p>
        </p:txBody>
      </p:sp>
      <p:sp>
        <p:nvSpPr>
          <p:cNvPr id="4" name="Rectangle 3"/>
          <p:cNvSpPr/>
          <p:nvPr/>
        </p:nvSpPr>
        <p:spPr>
          <a:xfrm>
            <a:off x="116648" y="152400"/>
            <a:ext cx="8928992"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i="0" u="none" strike="noStrike" spc="300" dirty="0">
                <a:solidFill>
                  <a:schemeClr val="bg1"/>
                </a:solidFill>
                <a:effectLst/>
                <a:latin typeface="Arial Narrow" panose="020B0606020202030204" pitchFamily="34" charset="0"/>
              </a:rPr>
              <a:t>Taxation of Royalties and Fees for Technical Services including TDS under Section 195-I T ACT </a:t>
            </a:r>
            <a:endParaRPr lang="en-US" sz="2000" b="1" dirty="0">
              <a:solidFill>
                <a:schemeClr val="bg1"/>
              </a:solidFill>
              <a:latin typeface="Arial Narrow" panose="020B0606020202030204" pitchFamily="34" charset="0"/>
            </a:endParaRPr>
          </a:p>
        </p:txBody>
      </p:sp>
      <p:sp>
        <p:nvSpPr>
          <p:cNvPr id="7" name="Rounded Rectangle 6"/>
          <p:cNvSpPr/>
          <p:nvPr/>
        </p:nvSpPr>
        <p:spPr>
          <a:xfrm>
            <a:off x="179512" y="6093296"/>
            <a:ext cx="8784976" cy="50405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b="1" dirty="0">
                <a:solidFill>
                  <a:srgbClr val="002060"/>
                </a:solidFill>
              </a:rPr>
              <a:t>CA </a:t>
            </a:r>
            <a:r>
              <a:rPr lang="en-US" b="1" dirty="0" err="1">
                <a:solidFill>
                  <a:srgbClr val="002060"/>
                </a:solidFill>
              </a:rPr>
              <a:t>Pradip</a:t>
            </a:r>
            <a:r>
              <a:rPr lang="en-US" b="1" dirty="0">
                <a:solidFill>
                  <a:srgbClr val="002060"/>
                </a:solidFill>
              </a:rPr>
              <a:t> K. Modi</a:t>
            </a:r>
          </a:p>
        </p:txBody>
      </p:sp>
      <p:sp>
        <p:nvSpPr>
          <p:cNvPr id="3" name="Slide Number Placeholder 2"/>
          <p:cNvSpPr>
            <a:spLocks noGrp="1"/>
          </p:cNvSpPr>
          <p:nvPr>
            <p:ph type="sldNum" sz="quarter" idx="12"/>
          </p:nvPr>
        </p:nvSpPr>
        <p:spPr>
          <a:xfrm>
            <a:off x="8229600" y="6165304"/>
            <a:ext cx="590872" cy="365125"/>
          </a:xfrm>
        </p:spPr>
        <p:txBody>
          <a:bodyPr/>
          <a:lstStyle/>
          <a:p>
            <a:fld id="{7F0169AE-EAA4-4861-8157-74D56151B078}" type="slidenum">
              <a:rPr lang="en-US" sz="2000" b="1" smtClean="0">
                <a:solidFill>
                  <a:srgbClr val="002060"/>
                </a:solidFill>
              </a:rPr>
              <a:pPr/>
              <a:t>42</a:t>
            </a:fld>
            <a:endParaRPr lang="en-US" sz="2000" b="1" dirty="0">
              <a:solidFill>
                <a:srgbClr val="002060"/>
              </a:solidFill>
            </a:endParaRPr>
          </a:p>
        </p:txBody>
      </p:sp>
    </p:spTree>
    <p:extLst>
      <p:ext uri="{BB962C8B-B14F-4D97-AF65-F5344CB8AC3E}">
        <p14:creationId xmlns:p14="http://schemas.microsoft.com/office/powerpoint/2010/main" val="39090758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16632"/>
            <a:ext cx="8928992" cy="6624736"/>
          </a:xfrm>
        </p:spPr>
        <p:style>
          <a:lnRef idx="2">
            <a:schemeClr val="accent1"/>
          </a:lnRef>
          <a:fillRef idx="1">
            <a:schemeClr val="lt1"/>
          </a:fillRef>
          <a:effectRef idx="0">
            <a:schemeClr val="accent1"/>
          </a:effectRef>
          <a:fontRef idx="minor">
            <a:schemeClr val="dk1"/>
          </a:fontRef>
        </p:style>
        <p:txBody>
          <a:bodyPr anchor="t">
            <a:normAutofit/>
          </a:bodyPr>
          <a:lstStyle/>
          <a:p>
            <a:pPr algn="l"/>
            <a:br>
              <a:rPr lang="en-IN" sz="1800" b="0" i="0" u="none" strike="noStrike" baseline="0" dirty="0">
                <a:solidFill>
                  <a:srgbClr val="000000"/>
                </a:solidFill>
                <a:latin typeface="Times New Roman" panose="02020603050405020304" pitchFamily="18" charset="0"/>
                <a:cs typeface="Times New Roman" panose="02020603050405020304" pitchFamily="18" charset="0"/>
              </a:rPr>
            </a:br>
            <a:br>
              <a:rPr lang="en-IN" sz="1800" b="0" i="0" u="none" strike="noStrike" baseline="0" dirty="0">
                <a:solidFill>
                  <a:srgbClr val="000000"/>
                </a:solidFill>
                <a:latin typeface="Times New Roman" panose="02020603050405020304" pitchFamily="18" charset="0"/>
                <a:cs typeface="Times New Roman" panose="02020603050405020304" pitchFamily="18" charset="0"/>
              </a:rPr>
            </a:br>
            <a:br>
              <a:rPr lang="en-IN" sz="1800" b="0" i="0" u="none" strike="noStrike" baseline="0" dirty="0">
                <a:solidFill>
                  <a:srgbClr val="000000"/>
                </a:solidFill>
                <a:latin typeface="Times New Roman" panose="02020603050405020304" pitchFamily="18" charset="0"/>
                <a:cs typeface="Times New Roman" panose="02020603050405020304" pitchFamily="18" charset="0"/>
              </a:rPr>
            </a:br>
            <a:endParaRPr lang="en-US" b="1" dirty="0">
              <a:ln>
                <a:solidFill>
                  <a:schemeClr val="bg1"/>
                </a:solidFill>
              </a:ln>
              <a:latin typeface="Times New Roman" panose="02020603050405020304" pitchFamily="18" charset="0"/>
              <a:cs typeface="Times New Roman" panose="02020603050405020304" pitchFamily="18" charset="0"/>
            </a:endParaRPr>
          </a:p>
        </p:txBody>
      </p:sp>
      <p:sp>
        <p:nvSpPr>
          <p:cNvPr id="4" name="Rectangle 3"/>
          <p:cNvSpPr/>
          <p:nvPr/>
        </p:nvSpPr>
        <p:spPr>
          <a:xfrm>
            <a:off x="107504" y="116632"/>
            <a:ext cx="8784976" cy="9501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i="0" u="none" strike="noStrike" spc="300" dirty="0">
                <a:solidFill>
                  <a:schemeClr val="bg1"/>
                </a:solidFill>
                <a:effectLst/>
                <a:latin typeface="Arial Narrow" panose="020B0606020202030204" pitchFamily="34" charset="0"/>
              </a:rPr>
              <a:t>Taxation of Royalties and Fees for Technical Services including TDS under Section 195-I T ACT </a:t>
            </a:r>
            <a:endParaRPr lang="en-US" sz="2000" b="1" dirty="0">
              <a:solidFill>
                <a:schemeClr val="bg1"/>
              </a:solidFill>
              <a:latin typeface="Arial Narrow" panose="020B0606020202030204" pitchFamily="34" charset="0"/>
            </a:endParaRPr>
          </a:p>
        </p:txBody>
      </p:sp>
      <p:sp>
        <p:nvSpPr>
          <p:cNvPr id="7" name="Rounded Rectangle 6"/>
          <p:cNvSpPr/>
          <p:nvPr/>
        </p:nvSpPr>
        <p:spPr>
          <a:xfrm>
            <a:off x="179512" y="6093296"/>
            <a:ext cx="8784976" cy="50405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b="1" dirty="0">
                <a:solidFill>
                  <a:srgbClr val="002060"/>
                </a:solidFill>
              </a:rPr>
              <a:t>CA </a:t>
            </a:r>
            <a:r>
              <a:rPr lang="en-US" b="1" dirty="0" err="1">
                <a:solidFill>
                  <a:srgbClr val="002060"/>
                </a:solidFill>
              </a:rPr>
              <a:t>Pradip</a:t>
            </a:r>
            <a:r>
              <a:rPr lang="en-US" b="1" dirty="0">
                <a:solidFill>
                  <a:srgbClr val="002060"/>
                </a:solidFill>
              </a:rPr>
              <a:t> K. Modi</a:t>
            </a:r>
          </a:p>
        </p:txBody>
      </p:sp>
      <p:sp>
        <p:nvSpPr>
          <p:cNvPr id="3" name="Slide Number Placeholder 2"/>
          <p:cNvSpPr>
            <a:spLocks noGrp="1"/>
          </p:cNvSpPr>
          <p:nvPr>
            <p:ph type="sldNum" sz="quarter" idx="12"/>
          </p:nvPr>
        </p:nvSpPr>
        <p:spPr>
          <a:xfrm>
            <a:off x="8153400" y="6165304"/>
            <a:ext cx="667072" cy="365125"/>
          </a:xfrm>
        </p:spPr>
        <p:txBody>
          <a:bodyPr/>
          <a:lstStyle/>
          <a:p>
            <a:fld id="{7F0169AE-EAA4-4861-8157-74D56151B078}" type="slidenum">
              <a:rPr lang="en-US" sz="2000" b="1" smtClean="0">
                <a:solidFill>
                  <a:srgbClr val="002060"/>
                </a:solidFill>
              </a:rPr>
              <a:pPr/>
              <a:t>43</a:t>
            </a:fld>
            <a:endParaRPr lang="en-US" sz="2000" b="1" dirty="0">
              <a:solidFill>
                <a:srgbClr val="002060"/>
              </a:solidFill>
            </a:endParaRPr>
          </a:p>
        </p:txBody>
      </p:sp>
      <p:sp>
        <p:nvSpPr>
          <p:cNvPr id="6" name="TextBox 5">
            <a:extLst>
              <a:ext uri="{FF2B5EF4-FFF2-40B4-BE49-F238E27FC236}">
                <a16:creationId xmlns:a16="http://schemas.microsoft.com/office/drawing/2014/main" id="{1BE4A81A-A670-357B-6D15-120E9A2AEDBF}"/>
              </a:ext>
            </a:extLst>
          </p:cNvPr>
          <p:cNvSpPr txBox="1"/>
          <p:nvPr/>
        </p:nvSpPr>
        <p:spPr>
          <a:xfrm>
            <a:off x="251520" y="1066800"/>
            <a:ext cx="8568952" cy="4401205"/>
          </a:xfrm>
          <a:prstGeom prst="rect">
            <a:avLst/>
          </a:prstGeom>
          <a:noFill/>
        </p:spPr>
        <p:txBody>
          <a:bodyPr wrap="square" rtlCol="0">
            <a:spAutoFit/>
          </a:bodyPr>
          <a:lstStyle/>
          <a:p>
            <a:r>
              <a:rPr lang="en-IN" sz="2400" b="1" i="0" u="none" strike="noStrike" baseline="0" dirty="0">
                <a:solidFill>
                  <a:srgbClr val="000000"/>
                </a:solidFill>
                <a:latin typeface="Times New Roman" panose="02020603050405020304" pitchFamily="18" charset="0"/>
                <a:cs typeface="Times New Roman" panose="02020603050405020304" pitchFamily="18" charset="0"/>
              </a:rPr>
              <a:t>Important Points </a:t>
            </a:r>
          </a:p>
          <a:p>
            <a:br>
              <a:rPr lang="en-IN" sz="1600" b="0" i="0" u="none" strike="noStrike" baseline="0" dirty="0">
                <a:solidFill>
                  <a:srgbClr val="000000"/>
                </a:solidFill>
                <a:latin typeface="Times New Roman" panose="02020603050405020304" pitchFamily="18" charset="0"/>
                <a:cs typeface="Times New Roman" panose="02020603050405020304" pitchFamily="18" charset="0"/>
              </a:rPr>
            </a:br>
            <a:r>
              <a:rPr lang="en-IN" sz="1600" b="0" i="0" u="none" strike="noStrike" baseline="0" dirty="0">
                <a:solidFill>
                  <a:srgbClr val="000000"/>
                </a:solidFill>
                <a:latin typeface="Times New Roman" panose="02020603050405020304" pitchFamily="18" charset="0"/>
                <a:cs typeface="Times New Roman" panose="02020603050405020304" pitchFamily="18" charset="0"/>
              </a:rPr>
              <a:t>* </a:t>
            </a:r>
            <a:r>
              <a:rPr lang="en-IN" sz="1400" b="1" i="0" u="none" strike="noStrike" baseline="0" dirty="0">
                <a:solidFill>
                  <a:srgbClr val="000000"/>
                </a:solidFill>
                <a:latin typeface="Times New Roman" panose="02020603050405020304" pitchFamily="18" charset="0"/>
                <a:cs typeface="Times New Roman" panose="02020603050405020304" pitchFamily="18" charset="0"/>
              </a:rPr>
              <a:t>Whether tax is deducted on whole sum of payment or sum chargeable to Income tax</a:t>
            </a:r>
          </a:p>
          <a:p>
            <a:r>
              <a:rPr lang="en-IN" sz="1400" b="1" dirty="0">
                <a:solidFill>
                  <a:srgbClr val="000000"/>
                </a:solidFill>
                <a:latin typeface="Times New Roman" panose="02020603050405020304" pitchFamily="18" charset="0"/>
                <a:cs typeface="Times New Roman" panose="02020603050405020304" pitchFamily="18" charset="0"/>
              </a:rPr>
              <a:t>           </a:t>
            </a:r>
            <a:r>
              <a:rPr lang="en-IN" sz="1400" b="1" dirty="0">
                <a:solidFill>
                  <a:srgbClr val="7030A0"/>
                </a:solidFill>
                <a:latin typeface="Times New Roman" panose="02020603050405020304" pitchFamily="18" charset="0"/>
                <a:cs typeface="Times New Roman" panose="02020603050405020304" pitchFamily="18" charset="0"/>
              </a:rPr>
              <a:t>GE India Technology Centre Pvt Ltd  7 </a:t>
            </a:r>
            <a:r>
              <a:rPr lang="en-IN" sz="1400" b="1" dirty="0" err="1">
                <a:solidFill>
                  <a:srgbClr val="7030A0"/>
                </a:solidFill>
                <a:latin typeface="Times New Roman" panose="02020603050405020304" pitchFamily="18" charset="0"/>
                <a:cs typeface="Times New Roman" panose="02020603050405020304" pitchFamily="18" charset="0"/>
              </a:rPr>
              <a:t>Taxmann.Com</a:t>
            </a:r>
            <a:r>
              <a:rPr lang="en-IN" sz="1400" b="1" dirty="0">
                <a:solidFill>
                  <a:srgbClr val="7030A0"/>
                </a:solidFill>
                <a:latin typeface="Times New Roman" panose="02020603050405020304" pitchFamily="18" charset="0"/>
                <a:cs typeface="Times New Roman" panose="02020603050405020304" pitchFamily="18" charset="0"/>
              </a:rPr>
              <a:t>  18(SC)</a:t>
            </a:r>
          </a:p>
          <a:p>
            <a:endParaRPr lang="en-IN" sz="1400" b="1" dirty="0">
              <a:solidFill>
                <a:srgbClr val="00000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IN" sz="1400" b="1" i="0" u="none" strike="noStrike" baseline="0" dirty="0">
                <a:solidFill>
                  <a:srgbClr val="000000"/>
                </a:solidFill>
                <a:latin typeface="Times New Roman" panose="02020603050405020304" pitchFamily="18" charset="0"/>
                <a:cs typeface="Times New Roman" panose="02020603050405020304" pitchFamily="18" charset="0"/>
              </a:rPr>
              <a:t>Whether payment by one Non Resident to another Non Resident within India or outside is attracting       section 195.</a:t>
            </a:r>
          </a:p>
          <a:p>
            <a:r>
              <a:rPr lang="en-IN" sz="1400" b="1" i="0" u="none" strike="noStrike" baseline="0" dirty="0">
                <a:solidFill>
                  <a:srgbClr val="000000"/>
                </a:solidFill>
                <a:latin typeface="Times New Roman" panose="02020603050405020304" pitchFamily="18" charset="0"/>
                <a:cs typeface="Times New Roman" panose="02020603050405020304" pitchFamily="18" charset="0"/>
              </a:rPr>
              <a:t>            </a:t>
            </a:r>
            <a:r>
              <a:rPr lang="en-IN" sz="1400" b="1" i="0" u="none" strike="noStrike" baseline="0" dirty="0">
                <a:solidFill>
                  <a:srgbClr val="7030A0"/>
                </a:solidFill>
                <a:latin typeface="Times New Roman" panose="02020603050405020304" pitchFamily="18" charset="0"/>
                <a:cs typeface="Times New Roman" panose="02020603050405020304" pitchFamily="18" charset="0"/>
              </a:rPr>
              <a:t>B4U Internationa</a:t>
            </a:r>
            <a:r>
              <a:rPr lang="en-IN" sz="1400" b="1" dirty="0">
                <a:solidFill>
                  <a:srgbClr val="7030A0"/>
                </a:solidFill>
                <a:latin typeface="Times New Roman" panose="02020603050405020304" pitchFamily="18" charset="0"/>
                <a:cs typeface="Times New Roman" panose="02020603050405020304" pitchFamily="18" charset="0"/>
              </a:rPr>
              <a:t>l Holding Ltd.  18 ITR 62 (Mum), GVK Ind 332 ITR  130 (SC)</a:t>
            </a:r>
          </a:p>
          <a:p>
            <a:endParaRPr lang="en-IN" sz="1400" b="1" dirty="0">
              <a:solidFill>
                <a:srgbClr val="00000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IN" sz="1400" b="1" dirty="0">
                <a:solidFill>
                  <a:srgbClr val="000000"/>
                </a:solidFill>
                <a:latin typeface="Times New Roman" panose="02020603050405020304" pitchFamily="18" charset="0"/>
                <a:cs typeface="Times New Roman" panose="02020603050405020304" pitchFamily="18" charset="0"/>
              </a:rPr>
              <a:t>CA Certificate not substitute to order u/s 195(2)</a:t>
            </a:r>
          </a:p>
          <a:p>
            <a:r>
              <a:rPr lang="en-IN" sz="1400" b="1" dirty="0">
                <a:solidFill>
                  <a:srgbClr val="000000"/>
                </a:solidFill>
                <a:latin typeface="Times New Roman" panose="02020603050405020304" pitchFamily="18" charset="0"/>
                <a:cs typeface="Times New Roman" panose="02020603050405020304" pitchFamily="18" charset="0"/>
              </a:rPr>
              <a:t>            </a:t>
            </a:r>
            <a:r>
              <a:rPr lang="en-IN" sz="1400" b="1" dirty="0">
                <a:solidFill>
                  <a:srgbClr val="7030A0"/>
                </a:solidFill>
                <a:latin typeface="Times New Roman" panose="02020603050405020304" pitchFamily="18" charset="0"/>
                <a:cs typeface="Times New Roman" panose="02020603050405020304" pitchFamily="18" charset="0"/>
              </a:rPr>
              <a:t>Mahindra and Mahindra Ltd  106 ITD 521 (Mum) – wrong certificate by CA  – penalty -  Rs. 10000</a:t>
            </a:r>
          </a:p>
          <a:p>
            <a:r>
              <a:rPr lang="en-IN" sz="1400" b="1" dirty="0">
                <a:solidFill>
                  <a:srgbClr val="7030A0"/>
                </a:solidFill>
                <a:latin typeface="Times New Roman" panose="02020603050405020304" pitchFamily="18" charset="0"/>
                <a:cs typeface="Times New Roman" panose="02020603050405020304" pitchFamily="18" charset="0"/>
              </a:rPr>
              <a:t>           Under </a:t>
            </a:r>
            <a:r>
              <a:rPr lang="en-IN" sz="1400" b="1">
                <a:solidFill>
                  <a:srgbClr val="7030A0"/>
                </a:solidFill>
                <a:latin typeface="Times New Roman" panose="02020603050405020304" pitchFamily="18" charset="0"/>
                <a:cs typeface="Times New Roman" panose="02020603050405020304" pitchFamily="18" charset="0"/>
              </a:rPr>
              <a:t>Section 271J-</a:t>
            </a:r>
            <a:r>
              <a:rPr lang="en-IN" sz="1400" b="1" dirty="0">
                <a:solidFill>
                  <a:srgbClr val="7030A0"/>
                </a:solidFill>
                <a:latin typeface="Times New Roman" panose="02020603050405020304" pitchFamily="18" charset="0"/>
                <a:cs typeface="Times New Roman" panose="02020603050405020304" pitchFamily="18" charset="0"/>
              </a:rPr>
              <a:t>------ No concealment proceeding allowed  U/s 271C</a:t>
            </a:r>
          </a:p>
          <a:p>
            <a:endParaRPr lang="en-IN" sz="1400" b="1" dirty="0">
              <a:solidFill>
                <a:srgbClr val="00000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400" b="1" i="0" u="none" strike="noStrike" baseline="0" dirty="0">
                <a:solidFill>
                  <a:srgbClr val="000000"/>
                </a:solidFill>
                <a:latin typeface="Times New Roman" panose="02020603050405020304" pitchFamily="18" charset="0"/>
                <a:cs typeface="Times New Roman" panose="02020603050405020304" pitchFamily="18" charset="0"/>
              </a:rPr>
              <a:t>Whether payment under void agreement gives rise of income and lead to application of section 195</a:t>
            </a:r>
          </a:p>
          <a:p>
            <a:r>
              <a:rPr lang="en-US" sz="1400" b="1" dirty="0">
                <a:solidFill>
                  <a:srgbClr val="000000"/>
                </a:solidFill>
                <a:latin typeface="Times New Roman" panose="02020603050405020304" pitchFamily="18" charset="0"/>
                <a:cs typeface="Times New Roman" panose="02020603050405020304" pitchFamily="18" charset="0"/>
              </a:rPr>
              <a:t>            </a:t>
            </a:r>
            <a:r>
              <a:rPr lang="en-US" sz="1400" b="1" dirty="0">
                <a:solidFill>
                  <a:srgbClr val="7030A0"/>
                </a:solidFill>
                <a:latin typeface="Times New Roman" panose="02020603050405020304" pitchFamily="18" charset="0"/>
                <a:cs typeface="Times New Roman" panose="02020603050405020304" pitchFamily="18" charset="0"/>
              </a:rPr>
              <a:t>Ericsson Communication Ltd 81 ITD 77  (Del)</a:t>
            </a:r>
          </a:p>
          <a:p>
            <a:endParaRPr lang="en-US" sz="1400" b="1" i="0" u="none" strike="noStrike" baseline="0" dirty="0">
              <a:solidFill>
                <a:srgbClr val="00000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400" b="1" dirty="0">
                <a:solidFill>
                  <a:srgbClr val="000000"/>
                </a:solidFill>
                <a:latin typeface="Times New Roman" panose="02020603050405020304" pitchFamily="18" charset="0"/>
                <a:cs typeface="Times New Roman" panose="02020603050405020304" pitchFamily="18" charset="0"/>
              </a:rPr>
              <a:t> </a:t>
            </a:r>
            <a:r>
              <a:rPr lang="en-IN" sz="1400" b="1" i="0" u="none" strike="noStrike" baseline="0" dirty="0">
                <a:solidFill>
                  <a:srgbClr val="000000"/>
                </a:solidFill>
                <a:latin typeface="Times New Roman" panose="02020603050405020304" pitchFamily="18" charset="0"/>
                <a:cs typeface="Times New Roman" panose="02020603050405020304" pitchFamily="18" charset="0"/>
              </a:rPr>
              <a:t>Whether payment </a:t>
            </a:r>
            <a:r>
              <a:rPr lang="en-IN" sz="1400" b="1" dirty="0">
                <a:solidFill>
                  <a:srgbClr val="000000"/>
                </a:solidFill>
                <a:latin typeface="Times New Roman" panose="02020603050405020304" pitchFamily="18" charset="0"/>
                <a:cs typeface="Times New Roman" panose="02020603050405020304" pitchFamily="18" charset="0"/>
              </a:rPr>
              <a:t>made in otherwise than in cash is also subject to tax deduction under section 195</a:t>
            </a:r>
          </a:p>
          <a:p>
            <a:r>
              <a:rPr lang="en-IN" sz="1400" b="1" i="0" u="none" strike="noStrike" baseline="0" dirty="0">
                <a:solidFill>
                  <a:srgbClr val="000000"/>
                </a:solidFill>
                <a:latin typeface="Times New Roman" panose="02020603050405020304" pitchFamily="18" charset="0"/>
                <a:cs typeface="Times New Roman" panose="02020603050405020304" pitchFamily="18" charset="0"/>
              </a:rPr>
              <a:t>        </a:t>
            </a:r>
            <a:r>
              <a:rPr lang="en-IN" sz="1400" b="1" dirty="0" err="1">
                <a:solidFill>
                  <a:srgbClr val="7030A0"/>
                </a:solidFill>
                <a:latin typeface="Times New Roman" panose="02020603050405020304" pitchFamily="18" charset="0"/>
                <a:cs typeface="Times New Roman" panose="02020603050405020304" pitchFamily="18" charset="0"/>
              </a:rPr>
              <a:t>Kanchanganga</a:t>
            </a:r>
            <a:r>
              <a:rPr lang="en-IN" sz="1400" b="1" dirty="0">
                <a:solidFill>
                  <a:srgbClr val="7030A0"/>
                </a:solidFill>
                <a:latin typeface="Times New Roman" panose="02020603050405020304" pitchFamily="18" charset="0"/>
                <a:cs typeface="Times New Roman" panose="02020603050405020304" pitchFamily="18" charset="0"/>
              </a:rPr>
              <a:t> Sea Food Ltd – 352 ITR 540 (SC)</a:t>
            </a:r>
            <a:br>
              <a:rPr lang="en-IN" sz="1400" b="1" i="0" u="none" strike="noStrike" baseline="0" dirty="0">
                <a:solidFill>
                  <a:srgbClr val="000000"/>
                </a:solidFill>
                <a:latin typeface="Times New Roman" panose="02020603050405020304" pitchFamily="18" charset="0"/>
                <a:cs typeface="Times New Roman" panose="02020603050405020304" pitchFamily="18" charset="0"/>
              </a:rPr>
            </a:br>
            <a:endParaRPr lang="en-US" sz="1400" dirty="0"/>
          </a:p>
        </p:txBody>
      </p:sp>
    </p:spTree>
    <p:extLst>
      <p:ext uri="{BB962C8B-B14F-4D97-AF65-F5344CB8AC3E}">
        <p14:creationId xmlns:p14="http://schemas.microsoft.com/office/powerpoint/2010/main" val="3348191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16632"/>
            <a:ext cx="8928992" cy="6624736"/>
          </a:xfrm>
        </p:spPr>
        <p:style>
          <a:lnRef idx="2">
            <a:schemeClr val="accent1"/>
          </a:lnRef>
          <a:fillRef idx="1">
            <a:schemeClr val="lt1"/>
          </a:fillRef>
          <a:effectRef idx="0">
            <a:schemeClr val="accent1"/>
          </a:effectRef>
          <a:fontRef idx="minor">
            <a:schemeClr val="dk1"/>
          </a:fontRef>
        </p:style>
        <p:txBody>
          <a:bodyPr anchor="t">
            <a:normAutofit/>
          </a:bodyPr>
          <a:lstStyle/>
          <a:p>
            <a:pPr algn="l"/>
            <a:br>
              <a:rPr lang="en-IN" sz="1800" b="0" i="0" u="none" strike="noStrike" baseline="0" dirty="0">
                <a:solidFill>
                  <a:srgbClr val="000000"/>
                </a:solidFill>
                <a:latin typeface="Times New Roman" panose="02020603050405020304" pitchFamily="18" charset="0"/>
                <a:cs typeface="Times New Roman" panose="02020603050405020304" pitchFamily="18" charset="0"/>
              </a:rPr>
            </a:br>
            <a:br>
              <a:rPr lang="en-IN" sz="1800" b="0" i="0" u="none" strike="noStrike" baseline="0" dirty="0">
                <a:solidFill>
                  <a:srgbClr val="000000"/>
                </a:solidFill>
                <a:latin typeface="Times New Roman" panose="02020603050405020304" pitchFamily="18" charset="0"/>
                <a:cs typeface="Times New Roman" panose="02020603050405020304" pitchFamily="18" charset="0"/>
              </a:rPr>
            </a:br>
            <a:br>
              <a:rPr lang="en-IN" sz="1800" b="0" i="0" u="none" strike="noStrike" baseline="0" dirty="0">
                <a:solidFill>
                  <a:srgbClr val="000000"/>
                </a:solidFill>
                <a:latin typeface="Times New Roman" panose="02020603050405020304" pitchFamily="18" charset="0"/>
                <a:cs typeface="Times New Roman" panose="02020603050405020304" pitchFamily="18" charset="0"/>
              </a:rPr>
            </a:br>
            <a:endParaRPr lang="en-US" b="1" dirty="0">
              <a:ln>
                <a:solidFill>
                  <a:schemeClr val="bg1"/>
                </a:solidFill>
              </a:ln>
              <a:latin typeface="Times New Roman" panose="02020603050405020304" pitchFamily="18" charset="0"/>
              <a:cs typeface="Times New Roman" panose="02020603050405020304" pitchFamily="18" charset="0"/>
            </a:endParaRPr>
          </a:p>
        </p:txBody>
      </p:sp>
      <p:sp>
        <p:nvSpPr>
          <p:cNvPr id="4" name="Rectangle 3"/>
          <p:cNvSpPr/>
          <p:nvPr/>
        </p:nvSpPr>
        <p:spPr>
          <a:xfrm>
            <a:off x="107504" y="116632"/>
            <a:ext cx="8784976" cy="9501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i="0" u="none" strike="noStrike" spc="300" dirty="0">
                <a:solidFill>
                  <a:schemeClr val="bg1"/>
                </a:solidFill>
                <a:effectLst/>
                <a:latin typeface="Arial Narrow" panose="020B0606020202030204" pitchFamily="34" charset="0"/>
              </a:rPr>
              <a:t>Taxation of Royalties and Fees for Technical Services including TDS under Section 195-I T ACT </a:t>
            </a:r>
            <a:endParaRPr lang="en-US" sz="2000" b="1" dirty="0">
              <a:solidFill>
                <a:schemeClr val="bg1"/>
              </a:solidFill>
              <a:latin typeface="Arial Narrow" panose="020B0606020202030204" pitchFamily="34" charset="0"/>
            </a:endParaRPr>
          </a:p>
        </p:txBody>
      </p:sp>
      <p:sp>
        <p:nvSpPr>
          <p:cNvPr id="7" name="Rounded Rectangle 6"/>
          <p:cNvSpPr/>
          <p:nvPr/>
        </p:nvSpPr>
        <p:spPr>
          <a:xfrm>
            <a:off x="179512" y="6093296"/>
            <a:ext cx="8784976" cy="50405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b="1" dirty="0">
                <a:solidFill>
                  <a:srgbClr val="002060"/>
                </a:solidFill>
              </a:rPr>
              <a:t>CA </a:t>
            </a:r>
            <a:r>
              <a:rPr lang="en-US" b="1" dirty="0" err="1">
                <a:solidFill>
                  <a:srgbClr val="002060"/>
                </a:solidFill>
              </a:rPr>
              <a:t>Pradip</a:t>
            </a:r>
            <a:r>
              <a:rPr lang="en-US" b="1" dirty="0">
                <a:solidFill>
                  <a:srgbClr val="002060"/>
                </a:solidFill>
              </a:rPr>
              <a:t> K. Modi</a:t>
            </a:r>
          </a:p>
        </p:txBody>
      </p:sp>
      <p:sp>
        <p:nvSpPr>
          <p:cNvPr id="3" name="Slide Number Placeholder 2"/>
          <p:cNvSpPr>
            <a:spLocks noGrp="1"/>
          </p:cNvSpPr>
          <p:nvPr>
            <p:ph type="sldNum" sz="quarter" idx="12"/>
          </p:nvPr>
        </p:nvSpPr>
        <p:spPr>
          <a:xfrm>
            <a:off x="8153400" y="6165304"/>
            <a:ext cx="667072" cy="365125"/>
          </a:xfrm>
        </p:spPr>
        <p:txBody>
          <a:bodyPr/>
          <a:lstStyle/>
          <a:p>
            <a:fld id="{7F0169AE-EAA4-4861-8157-74D56151B078}" type="slidenum">
              <a:rPr lang="en-US" sz="2000" b="1" smtClean="0">
                <a:solidFill>
                  <a:srgbClr val="002060"/>
                </a:solidFill>
              </a:rPr>
              <a:pPr/>
              <a:t>44</a:t>
            </a:fld>
            <a:endParaRPr lang="en-US" sz="2000" b="1" dirty="0">
              <a:solidFill>
                <a:srgbClr val="002060"/>
              </a:solidFill>
            </a:endParaRPr>
          </a:p>
        </p:txBody>
      </p:sp>
      <p:sp>
        <p:nvSpPr>
          <p:cNvPr id="6" name="TextBox 5">
            <a:extLst>
              <a:ext uri="{FF2B5EF4-FFF2-40B4-BE49-F238E27FC236}">
                <a16:creationId xmlns:a16="http://schemas.microsoft.com/office/drawing/2014/main" id="{1BE4A81A-A670-357B-6D15-120E9A2AEDBF}"/>
              </a:ext>
            </a:extLst>
          </p:cNvPr>
          <p:cNvSpPr txBox="1"/>
          <p:nvPr/>
        </p:nvSpPr>
        <p:spPr>
          <a:xfrm>
            <a:off x="251520" y="1066800"/>
            <a:ext cx="8568952" cy="2246769"/>
          </a:xfrm>
          <a:prstGeom prst="rect">
            <a:avLst/>
          </a:prstGeom>
          <a:noFill/>
        </p:spPr>
        <p:txBody>
          <a:bodyPr wrap="square" rtlCol="0">
            <a:spAutoFit/>
          </a:bodyPr>
          <a:lstStyle/>
          <a:p>
            <a:r>
              <a:rPr lang="en-IN" sz="2400" b="1" i="0" u="none" strike="noStrike" baseline="0" dirty="0">
                <a:solidFill>
                  <a:srgbClr val="000000"/>
                </a:solidFill>
                <a:latin typeface="Times New Roman" panose="02020603050405020304" pitchFamily="18" charset="0"/>
                <a:cs typeface="Times New Roman" panose="02020603050405020304" pitchFamily="18" charset="0"/>
              </a:rPr>
              <a:t>Important Points </a:t>
            </a:r>
          </a:p>
          <a:p>
            <a:br>
              <a:rPr lang="en-IN" sz="1600" b="0" i="0" u="none" strike="noStrike" baseline="0" dirty="0">
                <a:solidFill>
                  <a:srgbClr val="000000"/>
                </a:solidFill>
                <a:latin typeface="Times New Roman" panose="02020603050405020304" pitchFamily="18" charset="0"/>
                <a:cs typeface="Times New Roman" panose="02020603050405020304" pitchFamily="18" charset="0"/>
              </a:rPr>
            </a:br>
            <a:r>
              <a:rPr lang="en-IN" sz="1600" b="0" i="0" u="none" strike="noStrike" baseline="0" dirty="0">
                <a:solidFill>
                  <a:srgbClr val="000000"/>
                </a:solidFill>
                <a:latin typeface="Times New Roman" panose="02020603050405020304" pitchFamily="18" charset="0"/>
                <a:cs typeface="Times New Roman" panose="02020603050405020304" pitchFamily="18" charset="0"/>
              </a:rPr>
              <a:t>* </a:t>
            </a:r>
            <a:r>
              <a:rPr lang="en-US" sz="1400" b="1" i="0" u="none" strike="noStrike" baseline="0" dirty="0">
                <a:solidFill>
                  <a:srgbClr val="000000"/>
                </a:solidFill>
                <a:latin typeface="Times New Roman" panose="02020603050405020304" pitchFamily="18" charset="0"/>
                <a:cs typeface="Times New Roman" panose="02020603050405020304" pitchFamily="18" charset="0"/>
              </a:rPr>
              <a:t>If first few payments </a:t>
            </a:r>
            <a:r>
              <a:rPr lang="en-US" sz="1400" b="1" dirty="0">
                <a:solidFill>
                  <a:srgbClr val="000000"/>
                </a:solidFill>
                <a:latin typeface="Times New Roman" panose="02020603050405020304" pitchFamily="18" charset="0"/>
                <a:cs typeface="Times New Roman" panose="02020603050405020304" pitchFamily="18" charset="0"/>
              </a:rPr>
              <a:t>in aggregation  </a:t>
            </a:r>
            <a:r>
              <a:rPr lang="en-US" sz="1400" b="1" i="0" u="none" strike="noStrike" baseline="0" dirty="0">
                <a:solidFill>
                  <a:srgbClr val="000000"/>
                </a:solidFill>
                <a:latin typeface="Times New Roman" panose="02020603050405020304" pitchFamily="18" charset="0"/>
                <a:cs typeface="Times New Roman" panose="02020603050405020304" pitchFamily="18" charset="0"/>
              </a:rPr>
              <a:t>below Rs.5 lakh –with later payments, exceeds Rs.5 lakh –whether </a:t>
            </a:r>
          </a:p>
          <a:p>
            <a:r>
              <a:rPr lang="en-US" sz="1400" b="1" dirty="0">
                <a:solidFill>
                  <a:srgbClr val="000000"/>
                </a:solidFill>
                <a:latin typeface="Times New Roman" panose="02020603050405020304" pitchFamily="18" charset="0"/>
                <a:cs typeface="Times New Roman" panose="02020603050405020304" pitchFamily="18" charset="0"/>
              </a:rPr>
              <a:t>   </a:t>
            </a:r>
            <a:r>
              <a:rPr lang="en-US" sz="1400" b="1" i="0" u="none" strike="noStrike" baseline="0" dirty="0">
                <a:solidFill>
                  <a:srgbClr val="000000"/>
                </a:solidFill>
                <a:latin typeface="Times New Roman" panose="02020603050405020304" pitchFamily="18" charset="0"/>
                <a:cs typeface="Times New Roman" panose="02020603050405020304" pitchFamily="18" charset="0"/>
              </a:rPr>
              <a:t> Form 15CB </a:t>
            </a:r>
            <a:r>
              <a:rPr lang="en-US" sz="1400" b="1" dirty="0">
                <a:solidFill>
                  <a:srgbClr val="000000"/>
                </a:solidFill>
                <a:latin typeface="Times New Roman" panose="02020603050405020304" pitchFamily="18" charset="0"/>
                <a:cs typeface="Times New Roman" panose="02020603050405020304" pitchFamily="18" charset="0"/>
              </a:rPr>
              <a:t> </a:t>
            </a:r>
            <a:r>
              <a:rPr lang="en-US" sz="1400" b="1" i="0" u="none" strike="noStrike" baseline="0" dirty="0">
                <a:solidFill>
                  <a:srgbClr val="000000"/>
                </a:solidFill>
                <a:latin typeface="Times New Roman" panose="02020603050405020304" pitchFamily="18" charset="0"/>
                <a:cs typeface="Times New Roman" panose="02020603050405020304" pitchFamily="18" charset="0"/>
              </a:rPr>
              <a:t>required only for payments after crossing Rs.5 lakh or also for earlier payments?</a:t>
            </a:r>
          </a:p>
          <a:p>
            <a:endParaRPr lang="en-US" sz="1400" b="1" i="0" u="none" strike="noStrike" baseline="0" dirty="0">
              <a:solidFill>
                <a:srgbClr val="000000"/>
              </a:solidFill>
              <a:latin typeface="Times New Roman" panose="02020603050405020304" pitchFamily="18" charset="0"/>
              <a:cs typeface="Times New Roman" panose="02020603050405020304" pitchFamily="18" charset="0"/>
            </a:endParaRPr>
          </a:p>
          <a:p>
            <a:r>
              <a:rPr lang="en-US" sz="1400" b="1" i="0" u="none" strike="noStrike" baseline="0" dirty="0">
                <a:solidFill>
                  <a:srgbClr val="000000"/>
                </a:solidFill>
                <a:latin typeface="Times New Roman" panose="02020603050405020304" pitchFamily="18" charset="0"/>
                <a:cs typeface="Times New Roman" panose="02020603050405020304" pitchFamily="18" charset="0"/>
              </a:rPr>
              <a:t>       </a:t>
            </a:r>
            <a:r>
              <a:rPr lang="en-US" sz="1400" b="1" i="0" u="none" strike="noStrike" baseline="0" dirty="0">
                <a:solidFill>
                  <a:srgbClr val="7030A0"/>
                </a:solidFill>
                <a:latin typeface="Times New Roman" panose="02020603050405020304" pitchFamily="18" charset="0"/>
                <a:cs typeface="Times New Roman" panose="02020603050405020304" pitchFamily="18" charset="0"/>
              </a:rPr>
              <a:t>Only after crossing aggregate limit of Rs. 5 Lacs.</a:t>
            </a:r>
          </a:p>
          <a:p>
            <a:br>
              <a:rPr lang="en-US" sz="1400" b="1" i="0" u="none" strike="noStrike" baseline="0" dirty="0">
                <a:solidFill>
                  <a:srgbClr val="000000"/>
                </a:solidFill>
                <a:latin typeface="Times New Roman" panose="02020603050405020304" pitchFamily="18" charset="0"/>
                <a:cs typeface="Times New Roman" panose="02020603050405020304" pitchFamily="18" charset="0"/>
              </a:rPr>
            </a:br>
            <a:br>
              <a:rPr lang="en-IN" sz="1400" b="1" i="0" u="none" strike="noStrike" baseline="0" dirty="0">
                <a:solidFill>
                  <a:srgbClr val="000000"/>
                </a:solidFill>
                <a:latin typeface="Times New Roman" panose="02020603050405020304" pitchFamily="18" charset="0"/>
                <a:cs typeface="Times New Roman" panose="02020603050405020304" pitchFamily="18" charset="0"/>
              </a:rPr>
            </a:br>
            <a:endParaRPr lang="en-US" sz="1400" dirty="0"/>
          </a:p>
        </p:txBody>
      </p:sp>
    </p:spTree>
    <p:extLst>
      <p:ext uri="{BB962C8B-B14F-4D97-AF65-F5344CB8AC3E}">
        <p14:creationId xmlns:p14="http://schemas.microsoft.com/office/powerpoint/2010/main" val="26379182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16632"/>
            <a:ext cx="8928992" cy="6624736"/>
          </a:xfrm>
        </p:spPr>
        <p:style>
          <a:lnRef idx="2">
            <a:schemeClr val="accent1"/>
          </a:lnRef>
          <a:fillRef idx="1">
            <a:schemeClr val="lt1"/>
          </a:fillRef>
          <a:effectRef idx="0">
            <a:schemeClr val="accent1"/>
          </a:effectRef>
          <a:fontRef idx="minor">
            <a:schemeClr val="dk1"/>
          </a:fontRef>
        </p:style>
        <p:txBody>
          <a:bodyPr anchor="t">
            <a:normAutofit fontScale="90000"/>
          </a:bodyPr>
          <a:lstStyle/>
          <a:p>
            <a:pPr algn="l"/>
            <a:br>
              <a:rPr lang="en-IN" sz="1800" b="0" i="0" u="none" strike="noStrike" baseline="0" dirty="0">
                <a:solidFill>
                  <a:srgbClr val="000000"/>
                </a:solidFill>
                <a:latin typeface="Calibri" panose="020F0502020204030204" pitchFamily="34" charset="0"/>
              </a:rPr>
            </a:br>
            <a:br>
              <a:rPr lang="en-IN" sz="1800" b="0" i="0" u="none" strike="noStrike" baseline="0" dirty="0">
                <a:solidFill>
                  <a:srgbClr val="000000"/>
                </a:solidFill>
                <a:latin typeface="Calibri" panose="020F0502020204030204" pitchFamily="34" charset="0"/>
              </a:rPr>
            </a:br>
            <a:br>
              <a:rPr lang="en-IN" sz="1800" b="0" i="0" u="none" strike="noStrike" baseline="0" dirty="0">
                <a:solidFill>
                  <a:srgbClr val="000000"/>
                </a:solidFill>
                <a:latin typeface="Calibri" panose="020F0502020204030204" pitchFamily="34" charset="0"/>
              </a:rPr>
            </a:br>
            <a:br>
              <a:rPr lang="en-IN" sz="1800" b="0" i="0" u="none" strike="noStrike" baseline="0" dirty="0">
                <a:solidFill>
                  <a:srgbClr val="000000"/>
                </a:solidFill>
                <a:latin typeface="Calibri" panose="020F0502020204030204" pitchFamily="34" charset="0"/>
              </a:rPr>
            </a:br>
            <a:r>
              <a:rPr lang="en-IN" sz="1800" b="0" i="0" u="none" strike="noStrike" baseline="0" dirty="0">
                <a:solidFill>
                  <a:srgbClr val="000000"/>
                </a:solidFill>
                <a:latin typeface="Calibri" panose="020F0502020204030204" pitchFamily="34" charset="0"/>
              </a:rPr>
              <a:t>             </a:t>
            </a:r>
            <a:r>
              <a:rPr lang="en-US" sz="1800" b="1" i="0" u="none" strike="noStrike" baseline="0" dirty="0">
                <a:solidFill>
                  <a:srgbClr val="000000"/>
                </a:solidFill>
                <a:latin typeface="Calibri" panose="020F0502020204030204" pitchFamily="34" charset="0"/>
              </a:rPr>
              <a:t>Whether surcharge &amp; education cess to be added to DTAA rates</a:t>
            </a:r>
            <a:br>
              <a:rPr lang="en-US" sz="1800" b="1" i="0" u="none" strike="noStrike" baseline="0" dirty="0">
                <a:solidFill>
                  <a:srgbClr val="000000"/>
                </a:solidFill>
                <a:latin typeface="Calibri" panose="020F0502020204030204" pitchFamily="34" charset="0"/>
              </a:rPr>
            </a:br>
            <a:r>
              <a:rPr lang="en-US" sz="1800" b="1" i="0" u="none" strike="noStrike" baseline="0" dirty="0">
                <a:solidFill>
                  <a:srgbClr val="000000"/>
                </a:solidFill>
                <a:latin typeface="Calibri" panose="020F0502020204030204" pitchFamily="34" charset="0"/>
              </a:rPr>
              <a:t>                    </a:t>
            </a:r>
            <a:r>
              <a:rPr lang="en-US" sz="1800" b="1" i="0" u="none" strike="noStrike" baseline="0" dirty="0">
                <a:solidFill>
                  <a:srgbClr val="7030A0"/>
                </a:solidFill>
                <a:latin typeface="Calibri" panose="020F0502020204030204" pitchFamily="34" charset="0"/>
              </a:rPr>
              <a:t>Sunil Vs </a:t>
            </a:r>
            <a:r>
              <a:rPr lang="en-US" sz="1800" b="1" i="0" u="none" strike="noStrike" baseline="0" dirty="0" err="1">
                <a:solidFill>
                  <a:srgbClr val="7030A0"/>
                </a:solidFill>
                <a:latin typeface="Calibri" panose="020F0502020204030204" pitchFamily="34" charset="0"/>
              </a:rPr>
              <a:t>Motiani</a:t>
            </a:r>
            <a:r>
              <a:rPr lang="en-US" sz="1800" b="1" i="0" u="none" strike="noStrike" baseline="0" dirty="0">
                <a:solidFill>
                  <a:srgbClr val="7030A0"/>
                </a:solidFill>
                <a:latin typeface="Calibri" panose="020F0502020204030204" pitchFamily="34" charset="0"/>
              </a:rPr>
              <a:t> 33 Taxmann</a:t>
            </a:r>
            <a:r>
              <a:rPr lang="en-US" sz="1800" b="1" dirty="0">
                <a:solidFill>
                  <a:srgbClr val="7030A0"/>
                </a:solidFill>
                <a:latin typeface="Calibri" panose="020F0502020204030204" pitchFamily="34" charset="0"/>
              </a:rPr>
              <a:t>.com  252 (Mum)</a:t>
            </a:r>
            <a:br>
              <a:rPr lang="en-US" sz="1800" b="1" i="0" u="none" strike="noStrike" baseline="0" dirty="0">
                <a:solidFill>
                  <a:srgbClr val="002060"/>
                </a:solidFill>
                <a:latin typeface="Calibri" panose="020F0502020204030204" pitchFamily="34" charset="0"/>
              </a:rPr>
            </a:br>
            <a:br>
              <a:rPr lang="en-IN" sz="1800" b="1" i="0" u="none" strike="noStrike" baseline="0" dirty="0">
                <a:solidFill>
                  <a:srgbClr val="000000"/>
                </a:solidFill>
                <a:latin typeface="Calibri" panose="020F0502020204030204" pitchFamily="34" charset="0"/>
              </a:rPr>
            </a:br>
            <a:r>
              <a:rPr lang="en-IN" sz="1800" b="1" i="0" u="none" strike="noStrike" baseline="0" dirty="0">
                <a:solidFill>
                  <a:srgbClr val="000000"/>
                </a:solidFill>
                <a:latin typeface="Calibri" panose="020F0502020204030204" pitchFamily="34" charset="0"/>
              </a:rPr>
              <a:t>              Whether in case of payment to be remitted for Royalty and FTS, </a:t>
            </a:r>
            <a:r>
              <a:rPr lang="en-US" sz="1800" b="1" dirty="0">
                <a:solidFill>
                  <a:srgbClr val="000000"/>
                </a:solidFill>
                <a:latin typeface="Calibri" panose="020F0502020204030204" pitchFamily="34" charset="0"/>
              </a:rPr>
              <a:t>r</a:t>
            </a:r>
            <a:r>
              <a:rPr lang="en-US" sz="1800" b="1" i="0" u="none" strike="noStrike" baseline="0" dirty="0">
                <a:solidFill>
                  <a:srgbClr val="000000"/>
                </a:solidFill>
                <a:latin typeface="Calibri" panose="020F0502020204030204" pitchFamily="34" charset="0"/>
              </a:rPr>
              <a:t>elaxation from deduction of </a:t>
            </a:r>
            <a:br>
              <a:rPr lang="en-US" sz="1800" b="1" i="0" u="none" strike="noStrike" baseline="0" dirty="0">
                <a:solidFill>
                  <a:srgbClr val="000000"/>
                </a:solidFill>
                <a:latin typeface="Calibri" panose="020F0502020204030204" pitchFamily="34" charset="0"/>
              </a:rPr>
            </a:br>
            <a:r>
              <a:rPr lang="en-US" sz="1800" b="1" i="0" u="none" strike="noStrike" baseline="0" dirty="0">
                <a:solidFill>
                  <a:srgbClr val="000000"/>
                </a:solidFill>
                <a:latin typeface="Calibri" panose="020F0502020204030204" pitchFamily="34" charset="0"/>
              </a:rPr>
              <a:t>              tax at higher rate under section 206AA</a:t>
            </a:r>
            <a:r>
              <a:rPr lang="en-US" sz="1800" b="1" dirty="0">
                <a:solidFill>
                  <a:srgbClr val="000000"/>
                </a:solidFill>
                <a:latin typeface="Calibri" panose="020F0502020204030204" pitchFamily="34" charset="0"/>
              </a:rPr>
              <a:t>, </a:t>
            </a:r>
            <a:r>
              <a:rPr lang="en-US" sz="1800" b="1" i="0" u="none" strike="noStrike" baseline="0" dirty="0">
                <a:solidFill>
                  <a:srgbClr val="000000"/>
                </a:solidFill>
                <a:latin typeface="Calibri" panose="020F0502020204030204" pitchFamily="34" charset="0"/>
              </a:rPr>
              <a:t>In case of non-residents not having PAN  	</a:t>
            </a:r>
            <a:br>
              <a:rPr lang="en-US" sz="1800" b="1" i="0" u="none" strike="noStrike" baseline="0" dirty="0">
                <a:solidFill>
                  <a:srgbClr val="000000"/>
                </a:solidFill>
                <a:latin typeface="Calibri" panose="020F0502020204030204" pitchFamily="34" charset="0"/>
              </a:rPr>
            </a:br>
            <a:r>
              <a:rPr lang="en-US" sz="1800" b="1" i="0" u="none" strike="noStrike" baseline="0" dirty="0">
                <a:solidFill>
                  <a:srgbClr val="000000"/>
                </a:solidFill>
                <a:latin typeface="Calibri" panose="020F0502020204030204" pitchFamily="34" charset="0"/>
              </a:rPr>
              <a:t>                     </a:t>
            </a:r>
            <a:r>
              <a:rPr lang="en-US" sz="1800" b="1" dirty="0">
                <a:solidFill>
                  <a:srgbClr val="7030A0"/>
                </a:solidFill>
                <a:latin typeface="Calibri" panose="020F0502020204030204" pitchFamily="34" charset="0"/>
              </a:rPr>
              <a:t>Refer</a:t>
            </a:r>
            <a:r>
              <a:rPr lang="en-US" sz="1800" b="1" i="0" u="none" strike="noStrike" baseline="0" dirty="0">
                <a:solidFill>
                  <a:srgbClr val="7030A0"/>
                </a:solidFill>
                <a:latin typeface="Calibri" panose="020F0502020204030204" pitchFamily="34" charset="0"/>
              </a:rPr>
              <a:t> Rule 37 BC</a:t>
            </a:r>
            <a:br>
              <a:rPr lang="en-US" sz="1800" b="1" i="0" u="none" strike="noStrike" baseline="0" dirty="0">
                <a:solidFill>
                  <a:srgbClr val="000000"/>
                </a:solidFill>
                <a:latin typeface="Calibri" panose="020F0502020204030204" pitchFamily="34" charset="0"/>
              </a:rPr>
            </a:br>
            <a:br>
              <a:rPr lang="en-IN" sz="1800" b="1" i="0" u="none" strike="noStrike" baseline="0" dirty="0">
                <a:solidFill>
                  <a:srgbClr val="000000"/>
                </a:solidFill>
                <a:latin typeface="Calibri" panose="020F0502020204030204" pitchFamily="34" charset="0"/>
              </a:rPr>
            </a:br>
            <a:r>
              <a:rPr lang="en-IN" sz="1800" b="1" i="0" u="none" strike="noStrike" baseline="0" dirty="0">
                <a:solidFill>
                  <a:srgbClr val="000000"/>
                </a:solidFill>
              </a:rPr>
              <a:t>               </a:t>
            </a:r>
            <a:r>
              <a:rPr lang="en-US" sz="1800" b="1" i="0" u="none" strike="noStrike" baseline="0" dirty="0">
                <a:solidFill>
                  <a:srgbClr val="000000"/>
                </a:solidFill>
              </a:rPr>
              <a:t>Whether grossing up at s.206AA rate or at Rate in force  Bosch Ltd 28 Taxmann</a:t>
            </a:r>
            <a:r>
              <a:rPr lang="en-US" sz="1800" b="1" dirty="0">
                <a:solidFill>
                  <a:srgbClr val="000000"/>
                </a:solidFill>
              </a:rPr>
              <a:t>.com  228</a:t>
            </a:r>
            <a:br>
              <a:rPr lang="en-US" sz="1800" b="1" dirty="0">
                <a:solidFill>
                  <a:srgbClr val="000000"/>
                </a:solidFill>
              </a:rPr>
            </a:br>
            <a:r>
              <a:rPr lang="en-US" sz="1800" b="1" dirty="0">
                <a:solidFill>
                  <a:srgbClr val="000000"/>
                </a:solidFill>
              </a:rPr>
              <a:t>                     </a:t>
            </a:r>
            <a:r>
              <a:rPr lang="en-US" sz="1800" b="1" dirty="0">
                <a:solidFill>
                  <a:srgbClr val="7030A0"/>
                </a:solidFill>
              </a:rPr>
              <a:t>Read with Air India 153 Tm 181.</a:t>
            </a:r>
            <a:br>
              <a:rPr lang="en-US" sz="1800" b="1" i="0" u="none" strike="noStrike" baseline="0" dirty="0">
                <a:solidFill>
                  <a:srgbClr val="7030A0"/>
                </a:solidFill>
              </a:rPr>
            </a:br>
            <a:br>
              <a:rPr lang="en-US" sz="1800" b="1" i="0" u="none" strike="noStrike" baseline="0" dirty="0">
                <a:solidFill>
                  <a:srgbClr val="000000"/>
                </a:solidFill>
              </a:rPr>
            </a:br>
            <a:br>
              <a:rPr lang="en-IN" sz="1800" b="1" i="0" u="none" strike="noStrike" baseline="0" dirty="0">
                <a:solidFill>
                  <a:srgbClr val="000000"/>
                </a:solidFill>
              </a:rPr>
            </a:br>
            <a:r>
              <a:rPr lang="en-IN" sz="1800" b="1" i="0" u="none" strike="noStrike" baseline="0" dirty="0">
                <a:solidFill>
                  <a:srgbClr val="000000"/>
                </a:solidFill>
              </a:rPr>
              <a:t>               </a:t>
            </a:r>
            <a:r>
              <a:rPr lang="en-US" sz="1800" b="1" i="0" u="none" strike="noStrike" baseline="0" dirty="0">
                <a:solidFill>
                  <a:srgbClr val="000000"/>
                </a:solidFill>
              </a:rPr>
              <a:t>Whether DTAA prevails over s.206AA </a:t>
            </a:r>
            <a:br>
              <a:rPr lang="en-US" sz="1800" b="1" i="0" u="none" strike="noStrike" baseline="0" dirty="0">
                <a:solidFill>
                  <a:srgbClr val="000000"/>
                </a:solidFill>
              </a:rPr>
            </a:br>
            <a:r>
              <a:rPr lang="en-US" sz="1800" b="1" i="0" u="none" strike="noStrike" baseline="0" dirty="0">
                <a:solidFill>
                  <a:srgbClr val="000000"/>
                </a:solidFill>
              </a:rPr>
              <a:t>                    </a:t>
            </a:r>
            <a:r>
              <a:rPr lang="en-US" sz="1800" b="1" i="0" u="none" strike="noStrike" baseline="0" dirty="0">
                <a:solidFill>
                  <a:srgbClr val="7030A0"/>
                </a:solidFill>
              </a:rPr>
              <a:t>Air India Ltd. 153 Taxmann.com  181 (SC).</a:t>
            </a:r>
            <a:br>
              <a:rPr lang="en-US" sz="1800" b="1" i="0" u="none" strike="noStrike" baseline="0" dirty="0">
                <a:solidFill>
                  <a:srgbClr val="7030A0"/>
                </a:solidFill>
              </a:rPr>
            </a:br>
            <a:br>
              <a:rPr lang="en-US" sz="1800" b="1" i="0" u="none" strike="noStrike" baseline="0" dirty="0">
                <a:solidFill>
                  <a:srgbClr val="000000"/>
                </a:solidFill>
              </a:rPr>
            </a:br>
            <a:br>
              <a:rPr lang="en-IN" sz="1800" b="1" i="0" u="none" strike="noStrike" baseline="0" dirty="0">
                <a:solidFill>
                  <a:srgbClr val="000000"/>
                </a:solidFill>
                <a:latin typeface="Calibri" panose="020F0502020204030204" pitchFamily="34" charset="0"/>
              </a:rPr>
            </a:br>
            <a:r>
              <a:rPr lang="en-IN" sz="1800" b="1" i="0" u="none" strike="noStrike" baseline="0" dirty="0">
                <a:solidFill>
                  <a:srgbClr val="000000"/>
                </a:solidFill>
                <a:latin typeface="Calibri" panose="020F0502020204030204" pitchFamily="34" charset="0"/>
              </a:rPr>
              <a:t>               </a:t>
            </a:r>
            <a:r>
              <a:rPr lang="en-US" sz="1800" b="1" i="0" u="none" strike="noStrike" baseline="0" dirty="0">
                <a:solidFill>
                  <a:srgbClr val="000000"/>
                </a:solidFill>
                <a:latin typeface="Calibri" panose="020F0502020204030204" pitchFamily="34" charset="0"/>
              </a:rPr>
              <a:t>Where rate of exchange on date of remittance differs from exchange rate on date of credit, </a:t>
            </a:r>
            <a:br>
              <a:rPr lang="en-US" sz="1800" b="1" i="0" u="none" strike="noStrike" baseline="0" dirty="0">
                <a:solidFill>
                  <a:srgbClr val="000000"/>
                </a:solidFill>
                <a:latin typeface="Calibri" panose="020F0502020204030204" pitchFamily="34" charset="0"/>
              </a:rPr>
            </a:br>
            <a:r>
              <a:rPr lang="en-US" sz="1800" b="1" i="0" u="none" strike="noStrike" baseline="0" dirty="0">
                <a:solidFill>
                  <a:srgbClr val="000000"/>
                </a:solidFill>
                <a:latin typeface="Calibri" panose="020F0502020204030204" pitchFamily="34" charset="0"/>
              </a:rPr>
              <a:t>               whether TDS to be deducted on exchange rate difference?</a:t>
            </a:r>
            <a:br>
              <a:rPr lang="en-US" sz="1800" b="1" i="0" u="none" strike="noStrike" baseline="0" dirty="0">
                <a:solidFill>
                  <a:srgbClr val="000000"/>
                </a:solidFill>
                <a:latin typeface="Calibri" panose="020F0502020204030204" pitchFamily="34" charset="0"/>
              </a:rPr>
            </a:br>
            <a:r>
              <a:rPr lang="en-US" sz="1800" b="1" i="0" u="none" strike="noStrike" baseline="0" dirty="0">
                <a:solidFill>
                  <a:srgbClr val="7030A0"/>
                </a:solidFill>
                <a:latin typeface="Calibri" panose="020F0502020204030204" pitchFamily="34" charset="0"/>
              </a:rPr>
              <a:t>                     Sandvik  Asia Ltd. 49 507 554  (Pune)</a:t>
            </a:r>
            <a:br>
              <a:rPr lang="en-US" sz="1800" b="0" i="0" u="none" strike="noStrike" baseline="0" dirty="0">
                <a:solidFill>
                  <a:srgbClr val="000000"/>
                </a:solidFill>
                <a:latin typeface="Calibri" panose="020F0502020204030204" pitchFamily="34" charset="0"/>
              </a:rPr>
            </a:br>
            <a:br>
              <a:rPr lang="en-US" sz="1800" b="0" i="0" u="none" strike="noStrike" baseline="0" dirty="0">
                <a:solidFill>
                  <a:srgbClr val="000000"/>
                </a:solidFill>
                <a:latin typeface="Calibri" panose="020F0502020204030204" pitchFamily="34" charset="0"/>
              </a:rPr>
            </a:br>
            <a:endParaRPr lang="en-US" dirty="0">
              <a:ln>
                <a:solidFill>
                  <a:schemeClr val="bg1"/>
                </a:solidFill>
              </a:ln>
            </a:endParaRPr>
          </a:p>
        </p:txBody>
      </p:sp>
      <p:sp>
        <p:nvSpPr>
          <p:cNvPr id="4" name="Rectangle 3"/>
          <p:cNvSpPr/>
          <p:nvPr/>
        </p:nvSpPr>
        <p:spPr>
          <a:xfrm>
            <a:off x="179512" y="188640"/>
            <a:ext cx="8784976" cy="8019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i="0" u="none" strike="noStrike" spc="300" dirty="0">
                <a:solidFill>
                  <a:schemeClr val="bg1"/>
                </a:solidFill>
                <a:effectLst/>
                <a:latin typeface="Arial Narrow" panose="020B0606020202030204" pitchFamily="34" charset="0"/>
              </a:rPr>
              <a:t>Taxation of Royalties and Fees for Technical Services including TDS under Section 195-I T ACT </a:t>
            </a:r>
            <a:endParaRPr lang="en-US" sz="2000" b="1" dirty="0">
              <a:solidFill>
                <a:schemeClr val="bg1"/>
              </a:solidFill>
              <a:latin typeface="Arial Narrow" panose="020B0606020202030204" pitchFamily="34" charset="0"/>
            </a:endParaRPr>
          </a:p>
        </p:txBody>
      </p:sp>
      <p:sp>
        <p:nvSpPr>
          <p:cNvPr id="7" name="Rounded Rectangle 6"/>
          <p:cNvSpPr/>
          <p:nvPr/>
        </p:nvSpPr>
        <p:spPr>
          <a:xfrm>
            <a:off x="179512" y="6093296"/>
            <a:ext cx="8784976" cy="50405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b="1" dirty="0">
                <a:solidFill>
                  <a:srgbClr val="002060"/>
                </a:solidFill>
              </a:rPr>
              <a:t>CA </a:t>
            </a:r>
            <a:r>
              <a:rPr lang="en-US" b="1" dirty="0" err="1">
                <a:solidFill>
                  <a:srgbClr val="002060"/>
                </a:solidFill>
              </a:rPr>
              <a:t>Pradip</a:t>
            </a:r>
            <a:r>
              <a:rPr lang="en-US" b="1" dirty="0">
                <a:solidFill>
                  <a:srgbClr val="002060"/>
                </a:solidFill>
              </a:rPr>
              <a:t> K. Modi</a:t>
            </a:r>
          </a:p>
        </p:txBody>
      </p:sp>
      <p:sp>
        <p:nvSpPr>
          <p:cNvPr id="3" name="Slide Number Placeholder 2"/>
          <p:cNvSpPr>
            <a:spLocks noGrp="1"/>
          </p:cNvSpPr>
          <p:nvPr>
            <p:ph type="sldNum" sz="quarter" idx="12"/>
          </p:nvPr>
        </p:nvSpPr>
        <p:spPr>
          <a:xfrm>
            <a:off x="8305800" y="6165304"/>
            <a:ext cx="514672" cy="365125"/>
          </a:xfrm>
        </p:spPr>
        <p:txBody>
          <a:bodyPr/>
          <a:lstStyle/>
          <a:p>
            <a:fld id="{7F0169AE-EAA4-4861-8157-74D56151B078}" type="slidenum">
              <a:rPr lang="en-US" sz="2000" b="1" smtClean="0">
                <a:solidFill>
                  <a:srgbClr val="002060"/>
                </a:solidFill>
              </a:rPr>
              <a:pPr/>
              <a:t>45</a:t>
            </a:fld>
            <a:endParaRPr lang="en-US" sz="2000" b="1" dirty="0">
              <a:solidFill>
                <a:srgbClr val="002060"/>
              </a:solidFill>
            </a:endParaRPr>
          </a:p>
        </p:txBody>
      </p:sp>
      <p:sp>
        <p:nvSpPr>
          <p:cNvPr id="5" name="Arrow: Right 4">
            <a:extLst>
              <a:ext uri="{FF2B5EF4-FFF2-40B4-BE49-F238E27FC236}">
                <a16:creationId xmlns:a16="http://schemas.microsoft.com/office/drawing/2014/main" id="{BBD52CA4-A6E7-8B31-2EE4-94FBD4236546}"/>
              </a:ext>
            </a:extLst>
          </p:cNvPr>
          <p:cNvSpPr/>
          <p:nvPr/>
        </p:nvSpPr>
        <p:spPr>
          <a:xfrm>
            <a:off x="304800" y="1143000"/>
            <a:ext cx="304800" cy="2286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E7D643D4-1604-72FC-57E1-E4DC6D5DBFF2}"/>
              </a:ext>
            </a:extLst>
          </p:cNvPr>
          <p:cNvSpPr/>
          <p:nvPr/>
        </p:nvSpPr>
        <p:spPr>
          <a:xfrm>
            <a:off x="329184" y="1981200"/>
            <a:ext cx="304800" cy="2286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5C1A1A90-6238-678B-FCD5-37CF0923E1B2}"/>
              </a:ext>
            </a:extLst>
          </p:cNvPr>
          <p:cNvSpPr/>
          <p:nvPr/>
        </p:nvSpPr>
        <p:spPr>
          <a:xfrm>
            <a:off x="304800" y="2971800"/>
            <a:ext cx="304800" cy="2286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7B09DCFA-51F3-576B-4D24-3A2E2F83CE28}"/>
              </a:ext>
            </a:extLst>
          </p:cNvPr>
          <p:cNvSpPr/>
          <p:nvPr/>
        </p:nvSpPr>
        <p:spPr>
          <a:xfrm>
            <a:off x="329184" y="4876800"/>
            <a:ext cx="304800" cy="2286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D892E068-561A-D9A1-0457-16C9F619FFC8}"/>
              </a:ext>
            </a:extLst>
          </p:cNvPr>
          <p:cNvSpPr/>
          <p:nvPr/>
        </p:nvSpPr>
        <p:spPr>
          <a:xfrm>
            <a:off x="329184" y="3886200"/>
            <a:ext cx="304800" cy="2286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1254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16632"/>
            <a:ext cx="8928992" cy="6624736"/>
          </a:xfrm>
        </p:spPr>
        <p:style>
          <a:lnRef idx="2">
            <a:schemeClr val="accent1"/>
          </a:lnRef>
          <a:fillRef idx="1">
            <a:schemeClr val="lt1"/>
          </a:fillRef>
          <a:effectRef idx="0">
            <a:schemeClr val="accent1"/>
          </a:effectRef>
          <a:fontRef idx="minor">
            <a:schemeClr val="dk1"/>
          </a:fontRef>
        </p:style>
        <p:txBody>
          <a:bodyPr anchor="t">
            <a:normAutofit/>
          </a:bodyPr>
          <a:lstStyle/>
          <a:p>
            <a:pPr marL="341313" algn="l"/>
            <a:br>
              <a:rPr lang="en-IN" sz="1800" b="0" i="0" u="none" strike="noStrike" baseline="0" dirty="0">
                <a:solidFill>
                  <a:srgbClr val="000000"/>
                </a:solidFill>
              </a:rPr>
            </a:br>
            <a:br>
              <a:rPr lang="en-IN" sz="1800" b="0" i="0" u="none" strike="noStrike" baseline="0" dirty="0">
                <a:solidFill>
                  <a:srgbClr val="000000"/>
                </a:solidFill>
              </a:rPr>
            </a:br>
            <a:br>
              <a:rPr lang="en-IN" sz="1800" b="0" i="0" u="none" strike="noStrike" baseline="0" dirty="0">
                <a:solidFill>
                  <a:srgbClr val="000000"/>
                </a:solidFill>
              </a:rPr>
            </a:br>
            <a:br>
              <a:rPr lang="en-IN" sz="1800" b="0" i="0" u="none" strike="noStrike" baseline="0" dirty="0">
                <a:solidFill>
                  <a:srgbClr val="000000"/>
                </a:solidFill>
              </a:rPr>
            </a:br>
            <a:br>
              <a:rPr lang="en-IN" sz="1800" b="0" i="0" u="none" strike="noStrike" baseline="0" dirty="0">
                <a:solidFill>
                  <a:srgbClr val="000000"/>
                </a:solidFill>
              </a:rPr>
            </a:br>
            <a:r>
              <a:rPr lang="en-US" sz="1600" b="0" i="0" u="none" strike="noStrike" baseline="0" dirty="0">
                <a:solidFill>
                  <a:srgbClr val="000000"/>
                </a:solidFill>
                <a:latin typeface="Times New Roman" panose="02020603050405020304" pitchFamily="18" charset="0"/>
                <a:cs typeface="Times New Roman" panose="02020603050405020304" pitchFamily="18" charset="0"/>
              </a:rPr>
              <a:t>Whether nil certificate possible u/s 195(2)</a:t>
            </a:r>
            <a:br>
              <a:rPr lang="en-US" sz="1600" b="0" i="0" u="none" strike="noStrike" baseline="0" dirty="0">
                <a:solidFill>
                  <a:srgbClr val="000000"/>
                </a:solidFill>
                <a:latin typeface="Times New Roman" panose="02020603050405020304" pitchFamily="18" charset="0"/>
                <a:cs typeface="Times New Roman" panose="02020603050405020304" pitchFamily="18" charset="0"/>
              </a:rPr>
            </a:br>
            <a:r>
              <a:rPr lang="en-US" sz="1600" b="0" i="0" u="none" strike="noStrike" baseline="0" dirty="0">
                <a:solidFill>
                  <a:srgbClr val="000000"/>
                </a:solidFill>
                <a:latin typeface="Times New Roman" panose="02020603050405020304" pitchFamily="18" charset="0"/>
                <a:cs typeface="Times New Roman" panose="02020603050405020304" pitchFamily="18" charset="0"/>
              </a:rPr>
              <a:t>    </a:t>
            </a:r>
            <a:r>
              <a:rPr lang="en-US" sz="1600" b="1" i="0" u="none" strike="noStrike" baseline="0" dirty="0" err="1">
                <a:solidFill>
                  <a:srgbClr val="7030A0"/>
                </a:solidFill>
                <a:latin typeface="Times New Roman" panose="02020603050405020304" pitchFamily="18" charset="0"/>
                <a:cs typeface="Times New Roman" panose="02020603050405020304" pitchFamily="18" charset="0"/>
              </a:rPr>
              <a:t>Manglore</a:t>
            </a:r>
            <a:r>
              <a:rPr lang="en-US" sz="1600" b="1" i="0" u="none" strike="noStrike" baseline="0" dirty="0">
                <a:solidFill>
                  <a:srgbClr val="7030A0"/>
                </a:solidFill>
                <a:latin typeface="Times New Roman" panose="02020603050405020304" pitchFamily="18" charset="0"/>
                <a:cs typeface="Times New Roman" panose="02020603050405020304" pitchFamily="18" charset="0"/>
              </a:rPr>
              <a:t> Refinery &amp; Petro chemicals 113 </a:t>
            </a:r>
            <a:r>
              <a:rPr lang="en-US" sz="1600" b="1" dirty="0">
                <a:solidFill>
                  <a:srgbClr val="7030A0"/>
                </a:solidFill>
                <a:latin typeface="Times New Roman" panose="02020603050405020304" pitchFamily="18" charset="0"/>
                <a:cs typeface="Times New Roman" panose="02020603050405020304" pitchFamily="18" charset="0"/>
              </a:rPr>
              <a:t>ITD 85</a:t>
            </a:r>
            <a:br>
              <a:rPr lang="en-US" sz="1600" b="0" i="0" u="none" strike="noStrike" baseline="0" dirty="0">
                <a:solidFill>
                  <a:srgbClr val="000000"/>
                </a:solidFill>
                <a:latin typeface="Times New Roman" panose="02020603050405020304" pitchFamily="18" charset="0"/>
                <a:cs typeface="Times New Roman" panose="02020603050405020304" pitchFamily="18" charset="0"/>
              </a:rPr>
            </a:br>
            <a:br>
              <a:rPr lang="en-IN" sz="1600" b="0" i="0" u="none" strike="noStrike" baseline="0" dirty="0">
                <a:solidFill>
                  <a:srgbClr val="000000"/>
                </a:solidFill>
                <a:latin typeface="Times New Roman" panose="02020603050405020304" pitchFamily="18" charset="0"/>
                <a:cs typeface="Times New Roman" panose="02020603050405020304" pitchFamily="18" charset="0"/>
              </a:rPr>
            </a:br>
            <a:r>
              <a:rPr lang="en-US" sz="1600" b="0" i="0" u="none" strike="noStrike" baseline="0" dirty="0">
                <a:solidFill>
                  <a:srgbClr val="000000"/>
                </a:solidFill>
                <a:latin typeface="Times New Roman" panose="02020603050405020304" pitchFamily="18" charset="0"/>
                <a:cs typeface="Times New Roman" panose="02020603050405020304" pitchFamily="18" charset="0"/>
              </a:rPr>
              <a:t>Time limit for passing order u/s 195(2)</a:t>
            </a:r>
            <a:br>
              <a:rPr lang="en-US" sz="1600" b="0" i="0" u="none" strike="noStrike" baseline="0" dirty="0">
                <a:solidFill>
                  <a:srgbClr val="000000"/>
                </a:solidFill>
                <a:latin typeface="Times New Roman" panose="02020603050405020304" pitchFamily="18" charset="0"/>
                <a:cs typeface="Times New Roman" panose="02020603050405020304" pitchFamily="18" charset="0"/>
              </a:rPr>
            </a:br>
            <a:r>
              <a:rPr lang="en-US" sz="1600" b="0" i="0" u="none" strike="noStrike" baseline="0" dirty="0">
                <a:solidFill>
                  <a:srgbClr val="000000"/>
                </a:solidFill>
                <a:latin typeface="Times New Roman" panose="02020603050405020304" pitchFamily="18" charset="0"/>
                <a:cs typeface="Times New Roman" panose="02020603050405020304" pitchFamily="18" charset="0"/>
              </a:rPr>
              <a:t>     </a:t>
            </a:r>
            <a:r>
              <a:rPr lang="en-US" sz="1600" b="1" i="0" u="none" strike="noStrike" baseline="0" dirty="0">
                <a:solidFill>
                  <a:srgbClr val="7030A0"/>
                </a:solidFill>
                <a:latin typeface="Times New Roman" panose="02020603050405020304" pitchFamily="18" charset="0"/>
                <a:cs typeface="Times New Roman" panose="02020603050405020304" pitchFamily="18" charset="0"/>
              </a:rPr>
              <a:t>Under Citizen Charter 2010, time limit 1 month</a:t>
            </a:r>
            <a:br>
              <a:rPr lang="en-US" sz="1600" b="0" i="0" u="none" strike="noStrike" baseline="0" dirty="0">
                <a:solidFill>
                  <a:srgbClr val="000000"/>
                </a:solidFill>
                <a:latin typeface="Times New Roman" panose="02020603050405020304" pitchFamily="18" charset="0"/>
                <a:cs typeface="Times New Roman" panose="02020603050405020304" pitchFamily="18" charset="0"/>
              </a:rPr>
            </a:br>
            <a:br>
              <a:rPr lang="en-US" sz="1600" b="0" i="0" u="none" strike="noStrike" baseline="0" dirty="0">
                <a:solidFill>
                  <a:srgbClr val="000000"/>
                </a:solidFill>
                <a:latin typeface="Times New Roman" panose="02020603050405020304" pitchFamily="18" charset="0"/>
                <a:cs typeface="Times New Roman" panose="02020603050405020304" pitchFamily="18" charset="0"/>
              </a:rPr>
            </a:br>
            <a:r>
              <a:rPr lang="en-US" sz="1600" b="0" i="0" u="none" strike="noStrike" baseline="0" dirty="0">
                <a:solidFill>
                  <a:srgbClr val="000000"/>
                </a:solidFill>
                <a:latin typeface="Times New Roman" panose="02020603050405020304" pitchFamily="18" charset="0"/>
                <a:cs typeface="Times New Roman" panose="02020603050405020304" pitchFamily="18" charset="0"/>
              </a:rPr>
              <a:t>Appeal against order u/s 195(2) –s.248</a:t>
            </a:r>
            <a:br>
              <a:rPr lang="en-US" sz="1600" b="0" i="0" u="none" strike="noStrike" baseline="0" dirty="0">
                <a:solidFill>
                  <a:srgbClr val="000000"/>
                </a:solidFill>
                <a:latin typeface="Times New Roman" panose="02020603050405020304" pitchFamily="18" charset="0"/>
                <a:cs typeface="Times New Roman" panose="02020603050405020304" pitchFamily="18" charset="0"/>
              </a:rPr>
            </a:br>
            <a:r>
              <a:rPr lang="en-US" sz="1600" b="0" i="0" u="none" strike="noStrike" baseline="0" dirty="0">
                <a:solidFill>
                  <a:srgbClr val="000000"/>
                </a:solidFill>
                <a:latin typeface="Times New Roman" panose="02020603050405020304" pitchFamily="18" charset="0"/>
                <a:cs typeface="Times New Roman" panose="02020603050405020304" pitchFamily="18" charset="0"/>
              </a:rPr>
              <a:t>      </a:t>
            </a:r>
            <a:r>
              <a:rPr lang="en-US" sz="1600" b="1" i="0" u="none" strike="noStrike" baseline="0" dirty="0">
                <a:solidFill>
                  <a:srgbClr val="7030A0"/>
                </a:solidFill>
                <a:latin typeface="Times New Roman" panose="02020603050405020304" pitchFamily="18" charset="0"/>
                <a:cs typeface="Times New Roman" panose="02020603050405020304" pitchFamily="18" charset="0"/>
              </a:rPr>
              <a:t> Bangalore International Airport – 257 </a:t>
            </a:r>
            <a:r>
              <a:rPr lang="en-US" sz="1600" b="1" i="0" u="none" strike="noStrike" baseline="0" dirty="0" err="1">
                <a:solidFill>
                  <a:srgbClr val="7030A0"/>
                </a:solidFill>
                <a:latin typeface="Times New Roman" panose="02020603050405020304" pitchFamily="18" charset="0"/>
                <a:cs typeface="Times New Roman" panose="02020603050405020304" pitchFamily="18" charset="0"/>
              </a:rPr>
              <a:t>Taxmann</a:t>
            </a:r>
            <a:r>
              <a:rPr lang="en-US" sz="1600" b="1" i="0" u="none" strike="noStrike" baseline="0" dirty="0">
                <a:solidFill>
                  <a:srgbClr val="7030A0"/>
                </a:solidFill>
                <a:latin typeface="Times New Roman" panose="02020603050405020304" pitchFamily="18" charset="0"/>
                <a:cs typeface="Times New Roman" panose="02020603050405020304" pitchFamily="18" charset="0"/>
              </a:rPr>
              <a:t> 148 (</a:t>
            </a:r>
            <a:r>
              <a:rPr lang="en-US" sz="1600" b="1" i="0" u="none" strike="noStrike" baseline="0" dirty="0" err="1">
                <a:solidFill>
                  <a:srgbClr val="7030A0"/>
                </a:solidFill>
                <a:latin typeface="Times New Roman" panose="02020603050405020304" pitchFamily="18" charset="0"/>
                <a:cs typeface="Times New Roman" panose="02020603050405020304" pitchFamily="18" charset="0"/>
              </a:rPr>
              <a:t>kar</a:t>
            </a:r>
            <a:r>
              <a:rPr lang="en-US" sz="1600" b="1" i="0" u="none" strike="noStrike" baseline="0" dirty="0">
                <a:solidFill>
                  <a:srgbClr val="7030A0"/>
                </a:solidFill>
                <a:latin typeface="Times New Roman" panose="02020603050405020304" pitchFamily="18" charset="0"/>
                <a:cs typeface="Times New Roman" panose="02020603050405020304" pitchFamily="18" charset="0"/>
              </a:rPr>
              <a:t>)</a:t>
            </a:r>
            <a:br>
              <a:rPr lang="en-US" sz="1600" b="0" i="0" u="none" strike="noStrike" baseline="0" dirty="0">
                <a:solidFill>
                  <a:srgbClr val="000000"/>
                </a:solidFill>
                <a:latin typeface="Times New Roman" panose="02020603050405020304" pitchFamily="18" charset="0"/>
                <a:cs typeface="Times New Roman" panose="02020603050405020304" pitchFamily="18" charset="0"/>
              </a:rPr>
            </a:br>
            <a:br>
              <a:rPr lang="en-US" sz="1600" b="0" i="0" u="none" strike="noStrike" baseline="0" dirty="0">
                <a:solidFill>
                  <a:srgbClr val="000000"/>
                </a:solidFill>
                <a:latin typeface="Times New Roman" panose="02020603050405020304" pitchFamily="18" charset="0"/>
                <a:cs typeface="Times New Roman" panose="02020603050405020304" pitchFamily="18" charset="0"/>
              </a:rPr>
            </a:br>
            <a:r>
              <a:rPr lang="en-US" sz="1600" b="0" i="0" u="none" strike="noStrike" baseline="0" dirty="0">
                <a:solidFill>
                  <a:srgbClr val="000000"/>
                </a:solidFill>
                <a:latin typeface="Times New Roman" panose="02020603050405020304" pitchFamily="18" charset="0"/>
                <a:cs typeface="Times New Roman" panose="02020603050405020304" pitchFamily="18" charset="0"/>
              </a:rPr>
              <a:t>Can order u/s 195(2) be revised by CIT u/s 263?</a:t>
            </a:r>
            <a:br>
              <a:rPr lang="en-US" sz="1600" b="0" i="0" u="none" strike="noStrike" baseline="0" dirty="0">
                <a:solidFill>
                  <a:srgbClr val="000000"/>
                </a:solidFill>
                <a:latin typeface="Times New Roman" panose="02020603050405020304" pitchFamily="18" charset="0"/>
                <a:cs typeface="Times New Roman" panose="02020603050405020304" pitchFamily="18" charset="0"/>
              </a:rPr>
            </a:br>
            <a:r>
              <a:rPr lang="en-US" sz="1600" b="0" i="0" u="none" strike="noStrike" baseline="0" dirty="0">
                <a:solidFill>
                  <a:srgbClr val="000000"/>
                </a:solidFill>
                <a:latin typeface="Times New Roman" panose="02020603050405020304" pitchFamily="18" charset="0"/>
                <a:cs typeface="Times New Roman" panose="02020603050405020304" pitchFamily="18" charset="0"/>
              </a:rPr>
              <a:t>       </a:t>
            </a:r>
            <a:r>
              <a:rPr lang="en-US" sz="1600" b="1" i="0" u="none" strike="noStrike" baseline="0" dirty="0">
                <a:solidFill>
                  <a:srgbClr val="7030A0"/>
                </a:solidFill>
                <a:latin typeface="Times New Roman" panose="02020603050405020304" pitchFamily="18" charset="0"/>
                <a:cs typeface="Times New Roman" panose="02020603050405020304" pitchFamily="18" charset="0"/>
              </a:rPr>
              <a:t>BCCI 97 TTJ  751 (Mum)</a:t>
            </a:r>
            <a:br>
              <a:rPr lang="en-US" sz="1600" b="0" i="0" u="none" strike="noStrike" baseline="0" dirty="0">
                <a:solidFill>
                  <a:srgbClr val="000000"/>
                </a:solidFill>
                <a:latin typeface="Times New Roman" panose="02020603050405020304" pitchFamily="18" charset="0"/>
                <a:cs typeface="Times New Roman" panose="02020603050405020304" pitchFamily="18" charset="0"/>
              </a:rPr>
            </a:br>
            <a:br>
              <a:rPr lang="en-US" sz="1600" b="0" i="0" u="none" strike="noStrike" baseline="0" dirty="0">
                <a:solidFill>
                  <a:srgbClr val="000000"/>
                </a:solidFill>
                <a:latin typeface="Times New Roman" panose="02020603050405020304" pitchFamily="18" charset="0"/>
                <a:cs typeface="Times New Roman" panose="02020603050405020304" pitchFamily="18" charset="0"/>
              </a:rPr>
            </a:br>
            <a:r>
              <a:rPr lang="en-US" sz="1600" b="0" i="0" u="none" strike="noStrike" baseline="0" dirty="0">
                <a:solidFill>
                  <a:srgbClr val="000000"/>
                </a:solidFill>
                <a:latin typeface="Times New Roman" panose="02020603050405020304" pitchFamily="18" charset="0"/>
                <a:cs typeface="Times New Roman" panose="02020603050405020304" pitchFamily="18" charset="0"/>
              </a:rPr>
              <a:t>Can contrary stand to order u/s 195(2) be taken in assessment proceedings?</a:t>
            </a:r>
            <a:br>
              <a:rPr lang="en-US" sz="1600" b="0" i="0" u="none" strike="noStrike" baseline="0" dirty="0">
                <a:solidFill>
                  <a:srgbClr val="000000"/>
                </a:solidFill>
                <a:latin typeface="Times New Roman" panose="02020603050405020304" pitchFamily="18" charset="0"/>
                <a:cs typeface="Times New Roman" panose="02020603050405020304" pitchFamily="18" charset="0"/>
              </a:rPr>
            </a:br>
            <a:r>
              <a:rPr lang="en-US" sz="1600" b="0" i="0" u="none" strike="noStrike" baseline="0" dirty="0">
                <a:solidFill>
                  <a:srgbClr val="000000"/>
                </a:solidFill>
                <a:latin typeface="Times New Roman" panose="02020603050405020304" pitchFamily="18" charset="0"/>
                <a:cs typeface="Times New Roman" panose="02020603050405020304" pitchFamily="18" charset="0"/>
              </a:rPr>
              <a:t>      </a:t>
            </a:r>
            <a:r>
              <a:rPr lang="en-US" sz="1600" b="1" i="0" u="none" strike="noStrike" baseline="0" dirty="0">
                <a:solidFill>
                  <a:srgbClr val="7030A0"/>
                </a:solidFill>
                <a:latin typeface="Times New Roman" panose="02020603050405020304" pitchFamily="18" charset="0"/>
                <a:cs typeface="Times New Roman" panose="02020603050405020304" pitchFamily="18" charset="0"/>
              </a:rPr>
              <a:t> </a:t>
            </a:r>
            <a:r>
              <a:rPr lang="en-US" sz="1600" b="1" i="0" u="none" strike="noStrike" baseline="0" dirty="0" err="1">
                <a:solidFill>
                  <a:srgbClr val="7030A0"/>
                </a:solidFill>
                <a:latin typeface="Times New Roman" panose="02020603050405020304" pitchFamily="18" charset="0"/>
                <a:cs typeface="Times New Roman" panose="02020603050405020304" pitchFamily="18" charset="0"/>
              </a:rPr>
              <a:t>Elbee</a:t>
            </a:r>
            <a:r>
              <a:rPr lang="en-US" sz="1600" b="1" i="0" u="none" strike="noStrike" baseline="0" dirty="0">
                <a:solidFill>
                  <a:srgbClr val="7030A0"/>
                </a:solidFill>
                <a:latin typeface="Times New Roman" panose="02020603050405020304" pitchFamily="18" charset="0"/>
                <a:cs typeface="Times New Roman" panose="02020603050405020304" pitchFamily="18" charset="0"/>
              </a:rPr>
              <a:t> Services P Ltd  247 ITR  109</a:t>
            </a:r>
            <a:br>
              <a:rPr lang="en-US" sz="1600" b="1" i="0" u="none" strike="noStrike" baseline="0" dirty="0">
                <a:solidFill>
                  <a:srgbClr val="7030A0"/>
                </a:solidFill>
                <a:latin typeface="Times New Roman" panose="02020603050405020304" pitchFamily="18" charset="0"/>
                <a:cs typeface="Times New Roman" panose="02020603050405020304" pitchFamily="18" charset="0"/>
              </a:rPr>
            </a:br>
            <a:br>
              <a:rPr lang="en-US" sz="1600" b="0" i="0" u="none" strike="noStrike" baseline="0" dirty="0">
                <a:solidFill>
                  <a:srgbClr val="000000"/>
                </a:solidFill>
                <a:latin typeface="Times New Roman" panose="02020603050405020304" pitchFamily="18" charset="0"/>
                <a:cs typeface="Times New Roman" panose="02020603050405020304" pitchFamily="18" charset="0"/>
              </a:rPr>
            </a:br>
            <a:r>
              <a:rPr lang="en-US" sz="1600" b="0" i="0" u="none" strike="noStrike" baseline="0" dirty="0">
                <a:solidFill>
                  <a:srgbClr val="000000"/>
                </a:solidFill>
                <a:latin typeface="Times New Roman" panose="02020603050405020304" pitchFamily="18" charset="0"/>
                <a:cs typeface="Times New Roman" panose="02020603050405020304" pitchFamily="18" charset="0"/>
              </a:rPr>
              <a:t>What is time limit to get approval u/s 197 of Income tax act for lower deduction of tax </a:t>
            </a:r>
            <a:br>
              <a:rPr lang="en-US" sz="1600" b="0" i="0" u="none" strike="noStrike" baseline="0" dirty="0">
                <a:solidFill>
                  <a:srgbClr val="000000"/>
                </a:solidFill>
                <a:latin typeface="Times New Roman" panose="02020603050405020304" pitchFamily="18" charset="0"/>
                <a:cs typeface="Times New Roman" panose="02020603050405020304" pitchFamily="18" charset="0"/>
              </a:rPr>
            </a:br>
            <a:r>
              <a:rPr lang="en-US" sz="1600" b="0" i="0" u="none" strike="noStrike" baseline="0" dirty="0">
                <a:solidFill>
                  <a:srgbClr val="000000"/>
                </a:solidFill>
                <a:latin typeface="Times New Roman" panose="02020603050405020304" pitchFamily="18" charset="0"/>
                <a:cs typeface="Times New Roman" panose="02020603050405020304" pitchFamily="18" charset="0"/>
              </a:rPr>
              <a:t>      </a:t>
            </a:r>
            <a:r>
              <a:rPr lang="en-US" sz="1600" b="1" i="0" u="none" strike="noStrike" baseline="0" dirty="0">
                <a:solidFill>
                  <a:srgbClr val="7030A0"/>
                </a:solidFill>
                <a:latin typeface="Times New Roman" panose="02020603050405020304" pitchFamily="18" charset="0"/>
                <a:cs typeface="Times New Roman" panose="02020603050405020304" pitchFamily="18" charset="0"/>
              </a:rPr>
              <a:t>  Instruction – 1 dated 15.1.2014</a:t>
            </a:r>
            <a:endParaRPr lang="en-US" b="1" dirty="0">
              <a:ln>
                <a:solidFill>
                  <a:schemeClr val="bg1"/>
                </a:solidFill>
              </a:ln>
              <a:solidFill>
                <a:srgbClr val="7030A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79512" y="188640"/>
            <a:ext cx="8784976" cy="11829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i="0" u="none" strike="noStrike" spc="300" dirty="0">
                <a:solidFill>
                  <a:schemeClr val="bg1"/>
                </a:solidFill>
                <a:effectLst/>
                <a:latin typeface="Arial Narrow" panose="020B0606020202030204" pitchFamily="34" charset="0"/>
              </a:rPr>
              <a:t>Taxation of Royalties and Fees for Technical Services including TDS under Section 195-I T ACT </a:t>
            </a:r>
            <a:endParaRPr lang="en-US" sz="2000" b="1" dirty="0">
              <a:solidFill>
                <a:schemeClr val="bg1"/>
              </a:solidFill>
              <a:latin typeface="Arial Narrow" panose="020B0606020202030204" pitchFamily="34" charset="0"/>
            </a:endParaRPr>
          </a:p>
        </p:txBody>
      </p:sp>
      <p:sp>
        <p:nvSpPr>
          <p:cNvPr id="7" name="Rounded Rectangle 6"/>
          <p:cNvSpPr/>
          <p:nvPr/>
        </p:nvSpPr>
        <p:spPr>
          <a:xfrm>
            <a:off x="179512" y="6093296"/>
            <a:ext cx="8784976" cy="50405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b="1" dirty="0">
                <a:solidFill>
                  <a:srgbClr val="002060"/>
                </a:solidFill>
              </a:rPr>
              <a:t>CA </a:t>
            </a:r>
            <a:r>
              <a:rPr lang="en-US" b="1" dirty="0" err="1">
                <a:solidFill>
                  <a:srgbClr val="002060"/>
                </a:solidFill>
              </a:rPr>
              <a:t>Pradip</a:t>
            </a:r>
            <a:r>
              <a:rPr lang="en-US" b="1" dirty="0">
                <a:solidFill>
                  <a:srgbClr val="002060"/>
                </a:solidFill>
              </a:rPr>
              <a:t> K. Modi</a:t>
            </a:r>
          </a:p>
        </p:txBody>
      </p:sp>
      <p:sp>
        <p:nvSpPr>
          <p:cNvPr id="3" name="Slide Number Placeholder 2"/>
          <p:cNvSpPr>
            <a:spLocks noGrp="1"/>
          </p:cNvSpPr>
          <p:nvPr>
            <p:ph type="sldNum" sz="quarter" idx="12"/>
          </p:nvPr>
        </p:nvSpPr>
        <p:spPr>
          <a:xfrm>
            <a:off x="8229600" y="6165304"/>
            <a:ext cx="590872" cy="365125"/>
          </a:xfrm>
        </p:spPr>
        <p:txBody>
          <a:bodyPr/>
          <a:lstStyle/>
          <a:p>
            <a:fld id="{7F0169AE-EAA4-4861-8157-74D56151B078}" type="slidenum">
              <a:rPr lang="en-US" sz="2000" b="1" smtClean="0">
                <a:solidFill>
                  <a:srgbClr val="002060"/>
                </a:solidFill>
              </a:rPr>
              <a:pPr/>
              <a:t>46</a:t>
            </a:fld>
            <a:endParaRPr lang="en-US" sz="2000" b="1" dirty="0">
              <a:solidFill>
                <a:srgbClr val="002060"/>
              </a:solidFill>
            </a:endParaRPr>
          </a:p>
        </p:txBody>
      </p:sp>
    </p:spTree>
    <p:extLst>
      <p:ext uri="{BB962C8B-B14F-4D97-AF65-F5344CB8AC3E}">
        <p14:creationId xmlns:p14="http://schemas.microsoft.com/office/powerpoint/2010/main" val="34268048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16632"/>
            <a:ext cx="8928992" cy="6624736"/>
          </a:xfrm>
        </p:spPr>
        <p:style>
          <a:lnRef idx="2">
            <a:schemeClr val="accent1"/>
          </a:lnRef>
          <a:fillRef idx="1">
            <a:schemeClr val="lt1"/>
          </a:fillRef>
          <a:effectRef idx="0">
            <a:schemeClr val="accent1"/>
          </a:effectRef>
          <a:fontRef idx="minor">
            <a:schemeClr val="dk1"/>
          </a:fontRef>
        </p:style>
        <p:txBody>
          <a:bodyPr anchor="t">
            <a:normAutofit/>
          </a:bodyPr>
          <a:lstStyle/>
          <a:p>
            <a:pPr algn="l"/>
            <a:br>
              <a:rPr lang="en-US" sz="1800" b="1" i="0" u="none" strike="noStrike" baseline="0" dirty="0">
                <a:solidFill>
                  <a:srgbClr val="000000"/>
                </a:solidFill>
                <a:latin typeface="Calibri" panose="020F0502020204030204" pitchFamily="34" charset="0"/>
              </a:rPr>
            </a:br>
            <a:br>
              <a:rPr lang="en-US" sz="1800" b="1" i="0" u="none" strike="noStrike" baseline="0" dirty="0">
                <a:solidFill>
                  <a:srgbClr val="000000"/>
                </a:solidFill>
                <a:latin typeface="Calibri" panose="020F0502020204030204" pitchFamily="34" charset="0"/>
              </a:rPr>
            </a:br>
            <a:br>
              <a:rPr lang="en-US" sz="1800" b="1" i="0" u="none" strike="noStrike" baseline="0" dirty="0">
                <a:solidFill>
                  <a:srgbClr val="000000"/>
                </a:solidFill>
                <a:latin typeface="Calibri" panose="020F0502020204030204" pitchFamily="34" charset="0"/>
              </a:rPr>
            </a:br>
            <a:r>
              <a:rPr lang="en-US" sz="1600" b="1" i="0" u="none" strike="noStrike" baseline="0" dirty="0">
                <a:solidFill>
                  <a:srgbClr val="000000"/>
                </a:solidFill>
                <a:latin typeface="Times New Roman" panose="02020603050405020304" pitchFamily="18" charset="0"/>
                <a:cs typeface="Times New Roman" panose="02020603050405020304" pitchFamily="18" charset="0"/>
              </a:rPr>
              <a:t>Section 195 –Refund of Excess TDS or u/s 10(6A) Income -  188 ITR  749</a:t>
            </a:r>
            <a:br>
              <a:rPr lang="en-US" sz="1600" b="1" i="0" u="none" strike="noStrike" baseline="0" dirty="0">
                <a:solidFill>
                  <a:srgbClr val="000000"/>
                </a:solidFill>
                <a:latin typeface="Times New Roman" panose="02020603050405020304" pitchFamily="18" charset="0"/>
                <a:cs typeface="Times New Roman" panose="02020603050405020304" pitchFamily="18" charset="0"/>
              </a:rPr>
            </a:br>
            <a:r>
              <a:rPr lang="en-US" sz="1600" b="1" i="0" u="none" strike="noStrike" baseline="0" dirty="0">
                <a:solidFill>
                  <a:srgbClr val="000000"/>
                </a:solidFill>
                <a:latin typeface="Times New Roman" panose="02020603050405020304" pitchFamily="18" charset="0"/>
                <a:cs typeface="Times New Roman" panose="02020603050405020304" pitchFamily="18" charset="0"/>
              </a:rPr>
              <a:t>     </a:t>
            </a:r>
            <a:r>
              <a:rPr lang="en-US" sz="1600" b="1" i="0" u="none" strike="noStrike" baseline="0" dirty="0">
                <a:solidFill>
                  <a:srgbClr val="7030A0"/>
                </a:solidFill>
                <a:latin typeface="Times New Roman" panose="02020603050405020304" pitchFamily="18" charset="0"/>
                <a:cs typeface="Times New Roman" panose="02020603050405020304" pitchFamily="18" charset="0"/>
              </a:rPr>
              <a:t> Circular 7 dt 23.10.2007, Circular No : 11 dt 26.4.2016, Tata Chemical  363  ITR 658 </a:t>
            </a:r>
            <a:br>
              <a:rPr lang="en-US" sz="1600" b="1" i="0" u="none" strike="noStrike" baseline="0" dirty="0">
                <a:solidFill>
                  <a:srgbClr val="7030A0"/>
                </a:solidFill>
                <a:latin typeface="Times New Roman" panose="02020603050405020304" pitchFamily="18" charset="0"/>
                <a:cs typeface="Times New Roman" panose="02020603050405020304" pitchFamily="18" charset="0"/>
              </a:rPr>
            </a:br>
            <a:r>
              <a:rPr lang="en-US" sz="1600" b="1" i="0" u="none" strike="noStrike" baseline="0" dirty="0">
                <a:solidFill>
                  <a:srgbClr val="7030A0"/>
                </a:solidFill>
                <a:latin typeface="Times New Roman" panose="02020603050405020304" pitchFamily="18" charset="0"/>
                <a:cs typeface="Times New Roman" panose="02020603050405020304" pitchFamily="18" charset="0"/>
              </a:rPr>
              <a:t>      Universal cables  420 ITR 111 (SC)</a:t>
            </a:r>
            <a:br>
              <a:rPr lang="en-US" sz="1600" b="1" i="0" u="none" strike="noStrike" baseline="0" dirty="0">
                <a:solidFill>
                  <a:srgbClr val="000000"/>
                </a:solidFill>
                <a:latin typeface="Times New Roman" panose="02020603050405020304" pitchFamily="18" charset="0"/>
                <a:cs typeface="Times New Roman" panose="02020603050405020304" pitchFamily="18" charset="0"/>
              </a:rPr>
            </a:br>
            <a:br>
              <a:rPr lang="en-US" sz="1600" b="1" i="0" u="none" strike="noStrike" baseline="0" dirty="0">
                <a:solidFill>
                  <a:srgbClr val="000000"/>
                </a:solidFill>
                <a:latin typeface="Times New Roman" panose="02020603050405020304" pitchFamily="18" charset="0"/>
                <a:cs typeface="Times New Roman" panose="02020603050405020304" pitchFamily="18" charset="0"/>
              </a:rPr>
            </a:br>
            <a:r>
              <a:rPr lang="en-US" sz="1600" b="1" i="0" u="none" strike="noStrike" baseline="0" dirty="0">
                <a:solidFill>
                  <a:srgbClr val="000000"/>
                </a:solidFill>
                <a:latin typeface="Times New Roman" panose="02020603050405020304" pitchFamily="18" charset="0"/>
                <a:cs typeface="Times New Roman" panose="02020603050405020304" pitchFamily="18" charset="0"/>
              </a:rPr>
              <a:t>Whether remuneration paid to Non Resident partner is subject to TDS u/s 195 </a:t>
            </a:r>
            <a:br>
              <a:rPr lang="en-US" sz="1600" b="1" i="0" u="none" strike="noStrike" baseline="0" dirty="0">
                <a:solidFill>
                  <a:srgbClr val="000000"/>
                </a:solidFill>
                <a:latin typeface="Times New Roman" panose="02020603050405020304" pitchFamily="18" charset="0"/>
                <a:cs typeface="Times New Roman" panose="02020603050405020304" pitchFamily="18" charset="0"/>
              </a:rPr>
            </a:br>
            <a:r>
              <a:rPr lang="en-US" sz="1600" b="1" i="0" u="none" strike="noStrike" baseline="0" dirty="0">
                <a:solidFill>
                  <a:srgbClr val="000000"/>
                </a:solidFill>
                <a:latin typeface="Times New Roman" panose="02020603050405020304" pitchFamily="18" charset="0"/>
                <a:cs typeface="Times New Roman" panose="02020603050405020304" pitchFamily="18" charset="0"/>
              </a:rPr>
              <a:t>       </a:t>
            </a:r>
            <a:r>
              <a:rPr lang="en-US" sz="1600" b="1" i="0" u="none" strike="noStrike" baseline="0" dirty="0" err="1">
                <a:solidFill>
                  <a:srgbClr val="7030A0"/>
                </a:solidFill>
                <a:latin typeface="Times New Roman" panose="02020603050405020304" pitchFamily="18" charset="0"/>
                <a:cs typeface="Times New Roman" panose="02020603050405020304" pitchFamily="18" charset="0"/>
              </a:rPr>
              <a:t>Chunilal</a:t>
            </a:r>
            <a:r>
              <a:rPr lang="en-US" sz="1600" b="1" i="0" u="none" strike="noStrike" baseline="0" dirty="0">
                <a:solidFill>
                  <a:srgbClr val="7030A0"/>
                </a:solidFill>
                <a:latin typeface="Times New Roman" panose="02020603050405020304" pitchFamily="18" charset="0"/>
                <a:cs typeface="Times New Roman" panose="02020603050405020304" pitchFamily="18" charset="0"/>
              </a:rPr>
              <a:t> Mehta 6 ITR 521</a:t>
            </a:r>
            <a:br>
              <a:rPr lang="en-US" sz="1600" b="1" i="0" u="none" strike="noStrike" baseline="0" dirty="0">
                <a:solidFill>
                  <a:srgbClr val="000000"/>
                </a:solidFill>
                <a:latin typeface="Times New Roman" panose="02020603050405020304" pitchFamily="18" charset="0"/>
                <a:cs typeface="Times New Roman" panose="02020603050405020304" pitchFamily="18" charset="0"/>
              </a:rPr>
            </a:br>
            <a:br>
              <a:rPr lang="en-US" sz="1600" b="1" i="0" u="none" strike="noStrike" baseline="0" dirty="0">
                <a:solidFill>
                  <a:srgbClr val="000000"/>
                </a:solidFill>
                <a:latin typeface="Times New Roman" panose="02020603050405020304" pitchFamily="18" charset="0"/>
                <a:cs typeface="Times New Roman" panose="02020603050405020304" pitchFamily="18" charset="0"/>
              </a:rPr>
            </a:br>
            <a:r>
              <a:rPr lang="en-US" sz="1600" b="1" i="0" u="none" strike="noStrike" baseline="0" dirty="0">
                <a:solidFill>
                  <a:srgbClr val="000000"/>
                </a:solidFill>
                <a:latin typeface="Times New Roman" panose="02020603050405020304" pitchFamily="18" charset="0"/>
                <a:cs typeface="Times New Roman" panose="02020603050405020304" pitchFamily="18" charset="0"/>
              </a:rPr>
              <a:t>Whethe</a:t>
            </a:r>
            <a:r>
              <a:rPr lang="en-US" sz="1600" b="1" dirty="0">
                <a:solidFill>
                  <a:srgbClr val="000000"/>
                </a:solidFill>
                <a:latin typeface="Times New Roman" panose="02020603050405020304" pitchFamily="18" charset="0"/>
                <a:cs typeface="Times New Roman" panose="02020603050405020304" pitchFamily="18" charset="0"/>
              </a:rPr>
              <a:t>r TDS to be made on  payment  basis to NR is possible</a:t>
            </a:r>
            <a:br>
              <a:rPr lang="en-US" sz="1600" b="1" dirty="0">
                <a:solidFill>
                  <a:srgbClr val="000000"/>
                </a:solidFill>
                <a:latin typeface="Times New Roman" panose="02020603050405020304" pitchFamily="18" charset="0"/>
                <a:cs typeface="Times New Roman" panose="02020603050405020304" pitchFamily="18" charset="0"/>
              </a:rPr>
            </a:br>
            <a:r>
              <a:rPr lang="en-US" sz="1600" b="1" dirty="0">
                <a:solidFill>
                  <a:srgbClr val="000000"/>
                </a:solidFill>
                <a:latin typeface="Times New Roman" panose="02020603050405020304" pitchFamily="18" charset="0"/>
                <a:cs typeface="Times New Roman" panose="02020603050405020304" pitchFamily="18" charset="0"/>
              </a:rPr>
              <a:t>        </a:t>
            </a:r>
            <a:r>
              <a:rPr lang="en-US" sz="1600" b="1" dirty="0" err="1">
                <a:solidFill>
                  <a:srgbClr val="7030A0"/>
                </a:solidFill>
                <a:latin typeface="Times New Roman" panose="02020603050405020304" pitchFamily="18" charset="0"/>
                <a:cs typeface="Times New Roman" panose="02020603050405020304" pitchFamily="18" charset="0"/>
              </a:rPr>
              <a:t>Inzi</a:t>
            </a:r>
            <a:r>
              <a:rPr lang="en-US" sz="1600" b="1" dirty="0">
                <a:solidFill>
                  <a:srgbClr val="7030A0"/>
                </a:solidFill>
                <a:latin typeface="Times New Roman" panose="02020603050405020304" pitchFamily="18" charset="0"/>
                <a:cs typeface="Times New Roman" panose="02020603050405020304" pitchFamily="18" charset="0"/>
              </a:rPr>
              <a:t> Control India  Ltd – 101 Taxmann.com  112 Read with Rule 26</a:t>
            </a:r>
            <a:br>
              <a:rPr lang="en-US" sz="1600" b="1" dirty="0">
                <a:solidFill>
                  <a:srgbClr val="000000"/>
                </a:solidFill>
                <a:latin typeface="Times New Roman" panose="02020603050405020304" pitchFamily="18" charset="0"/>
                <a:cs typeface="Times New Roman" panose="02020603050405020304" pitchFamily="18" charset="0"/>
              </a:rPr>
            </a:br>
            <a:br>
              <a:rPr lang="en-US" sz="1600" b="1" dirty="0">
                <a:solidFill>
                  <a:srgbClr val="000000"/>
                </a:solidFill>
                <a:latin typeface="Times New Roman" panose="02020603050405020304" pitchFamily="18" charset="0"/>
                <a:cs typeface="Times New Roman" panose="02020603050405020304" pitchFamily="18" charset="0"/>
              </a:rPr>
            </a:br>
            <a:r>
              <a:rPr lang="en-US" sz="1600" b="1" dirty="0">
                <a:solidFill>
                  <a:srgbClr val="000000"/>
                </a:solidFill>
                <a:latin typeface="Times New Roman" panose="02020603050405020304" pitchFamily="18" charset="0"/>
                <a:cs typeface="Times New Roman" panose="02020603050405020304" pitchFamily="18" charset="0"/>
              </a:rPr>
              <a:t>If treaty benefits are claimed, whether explanation to the section can override provisions</a:t>
            </a:r>
            <a:br>
              <a:rPr lang="en-US" sz="1600" b="1" dirty="0">
                <a:solidFill>
                  <a:srgbClr val="000000"/>
                </a:solidFill>
                <a:latin typeface="Times New Roman" panose="02020603050405020304" pitchFamily="18" charset="0"/>
                <a:cs typeface="Times New Roman" panose="02020603050405020304" pitchFamily="18" charset="0"/>
              </a:rPr>
            </a:br>
            <a:r>
              <a:rPr lang="en-US" sz="1600" b="1" dirty="0">
                <a:solidFill>
                  <a:srgbClr val="000000"/>
                </a:solidFill>
                <a:latin typeface="Times New Roman" panose="02020603050405020304" pitchFamily="18" charset="0"/>
                <a:cs typeface="Times New Roman" panose="02020603050405020304" pitchFamily="18" charset="0"/>
              </a:rPr>
              <a:t>      </a:t>
            </a:r>
            <a:r>
              <a:rPr lang="en-US" sz="1600" b="1" dirty="0">
                <a:solidFill>
                  <a:srgbClr val="7030A0"/>
                </a:solidFill>
                <a:latin typeface="Times New Roman" panose="02020603050405020304" pitchFamily="18" charset="0"/>
                <a:cs typeface="Times New Roman" panose="02020603050405020304" pitchFamily="18" charset="0"/>
              </a:rPr>
              <a:t> Lufthansa Cargo India 375 ITR 85 (Del)</a:t>
            </a:r>
            <a:br>
              <a:rPr lang="en-US" sz="1600" b="1" dirty="0">
                <a:solidFill>
                  <a:srgbClr val="000000"/>
                </a:solidFill>
                <a:latin typeface="Times New Roman" panose="02020603050405020304" pitchFamily="18" charset="0"/>
                <a:cs typeface="Times New Roman" panose="02020603050405020304" pitchFamily="18" charset="0"/>
              </a:rPr>
            </a:br>
            <a:br>
              <a:rPr lang="en-US" sz="1600" b="1" dirty="0">
                <a:solidFill>
                  <a:srgbClr val="000000"/>
                </a:solidFill>
                <a:latin typeface="Times New Roman" panose="02020603050405020304" pitchFamily="18" charset="0"/>
                <a:cs typeface="Times New Roman" panose="02020603050405020304" pitchFamily="18" charset="0"/>
              </a:rPr>
            </a:br>
            <a:r>
              <a:rPr lang="en-IN" sz="1600" b="1" i="0" u="none" strike="noStrike" baseline="0" dirty="0">
                <a:solidFill>
                  <a:srgbClr val="000000"/>
                </a:solidFill>
                <a:latin typeface="Times New Roman" panose="02020603050405020304" pitchFamily="18" charset="0"/>
                <a:cs typeface="Times New Roman" panose="02020603050405020304" pitchFamily="18" charset="0"/>
              </a:rPr>
              <a:t>Whether treaty benefit should be denied if TRC is not furnished?</a:t>
            </a:r>
            <a:br>
              <a:rPr lang="en-IN" sz="1600" b="1" i="0" u="none" strike="noStrike" baseline="0" dirty="0">
                <a:solidFill>
                  <a:srgbClr val="000000"/>
                </a:solidFill>
                <a:latin typeface="Times New Roman" panose="02020603050405020304" pitchFamily="18" charset="0"/>
                <a:cs typeface="Times New Roman" panose="02020603050405020304" pitchFamily="18" charset="0"/>
              </a:rPr>
            </a:br>
            <a:r>
              <a:rPr lang="en-IN" sz="1600" b="1" i="0" u="none" strike="noStrike" baseline="0" dirty="0">
                <a:solidFill>
                  <a:srgbClr val="000000"/>
                </a:solidFill>
                <a:latin typeface="Times New Roman" panose="02020603050405020304" pitchFamily="18" charset="0"/>
                <a:cs typeface="Times New Roman" panose="02020603050405020304" pitchFamily="18" charset="0"/>
              </a:rPr>
              <a:t>     </a:t>
            </a:r>
            <a:r>
              <a:rPr lang="en-IN" sz="1600" b="1" i="0" u="none" strike="noStrike" baseline="0" dirty="0">
                <a:solidFill>
                  <a:srgbClr val="7030A0"/>
                </a:solidFill>
                <a:latin typeface="Times New Roman" panose="02020603050405020304" pitchFamily="18" charset="0"/>
                <a:cs typeface="Times New Roman" panose="02020603050405020304" pitchFamily="18" charset="0"/>
              </a:rPr>
              <a:t>   </a:t>
            </a:r>
            <a:r>
              <a:rPr lang="en-IN" sz="1600" b="1" dirty="0" err="1">
                <a:solidFill>
                  <a:srgbClr val="7030A0"/>
                </a:solidFill>
                <a:latin typeface="Times New Roman" panose="02020603050405020304" pitchFamily="18" charset="0"/>
                <a:cs typeface="Times New Roman" panose="02020603050405020304" pitchFamily="18" charset="0"/>
              </a:rPr>
              <a:t>Skaps</a:t>
            </a:r>
            <a:r>
              <a:rPr lang="en-IN" sz="1600" b="1" dirty="0">
                <a:solidFill>
                  <a:srgbClr val="7030A0"/>
                </a:solidFill>
                <a:latin typeface="Times New Roman" panose="02020603050405020304" pitchFamily="18" charset="0"/>
                <a:cs typeface="Times New Roman" panose="02020603050405020304" pitchFamily="18" charset="0"/>
              </a:rPr>
              <a:t> Ind India P Ltd 94  Taxmann.com 448</a:t>
            </a:r>
            <a:br>
              <a:rPr lang="en-IN" sz="1600" b="1" dirty="0">
                <a:solidFill>
                  <a:srgbClr val="000000"/>
                </a:solidFill>
                <a:latin typeface="Times New Roman" panose="02020603050405020304" pitchFamily="18" charset="0"/>
                <a:cs typeface="Times New Roman" panose="02020603050405020304" pitchFamily="18" charset="0"/>
              </a:rPr>
            </a:br>
            <a:br>
              <a:rPr lang="en-IN" sz="1600" b="1" dirty="0">
                <a:solidFill>
                  <a:srgbClr val="000000"/>
                </a:solidFill>
                <a:latin typeface="Times New Roman" panose="02020603050405020304" pitchFamily="18" charset="0"/>
                <a:cs typeface="Times New Roman" panose="02020603050405020304" pitchFamily="18" charset="0"/>
              </a:rPr>
            </a:br>
            <a:r>
              <a:rPr lang="en-US" sz="1800" b="1" i="1" u="none" strike="noStrike" baseline="0" dirty="0">
                <a:solidFill>
                  <a:srgbClr val="000000"/>
                </a:solidFill>
                <a:latin typeface="Times New Roman" panose="02020603050405020304" pitchFamily="18" charset="0"/>
                <a:cs typeface="Times New Roman" panose="02020603050405020304" pitchFamily="18" charset="0"/>
              </a:rPr>
              <a:t>How to determine residential status of Non Resident when payment is to be made in the beginning of the year</a:t>
            </a:r>
            <a:br>
              <a:rPr lang="en-US" sz="1800" b="1" i="1" u="none" strike="noStrike" baseline="0" dirty="0">
                <a:solidFill>
                  <a:srgbClr val="000000"/>
                </a:solidFill>
                <a:latin typeface="Times New Roman" panose="02020603050405020304" pitchFamily="18" charset="0"/>
                <a:cs typeface="Times New Roman" panose="02020603050405020304" pitchFamily="18" charset="0"/>
              </a:rPr>
            </a:br>
            <a:r>
              <a:rPr lang="en-US" sz="1800" b="1" i="1" u="none" strike="noStrike" baseline="0" dirty="0">
                <a:solidFill>
                  <a:srgbClr val="000000"/>
                </a:solidFill>
                <a:latin typeface="Times New Roman" panose="02020603050405020304" pitchFamily="18" charset="0"/>
                <a:cs typeface="Times New Roman" panose="02020603050405020304" pitchFamily="18" charset="0"/>
              </a:rPr>
              <a:t>       </a:t>
            </a:r>
            <a:r>
              <a:rPr lang="en-US" sz="1800" b="1" i="1" u="none" strike="noStrike" baseline="0" dirty="0">
                <a:solidFill>
                  <a:srgbClr val="7030A0"/>
                </a:solidFill>
                <a:latin typeface="Times New Roman" panose="02020603050405020304" pitchFamily="18" charset="0"/>
                <a:cs typeface="Times New Roman" panose="02020603050405020304" pitchFamily="18" charset="0"/>
              </a:rPr>
              <a:t>Previous year Residential Status.</a:t>
            </a:r>
            <a:br>
              <a:rPr lang="en-US" sz="1800" b="1" i="1" u="none" strike="noStrike" baseline="0" dirty="0">
                <a:solidFill>
                  <a:srgbClr val="000000"/>
                </a:solidFill>
                <a:latin typeface="Times New Roman" panose="02020603050405020304" pitchFamily="18" charset="0"/>
                <a:cs typeface="Times New Roman" panose="02020603050405020304" pitchFamily="18" charset="0"/>
              </a:rPr>
            </a:br>
            <a:endParaRPr lang="en-US" sz="1800" b="0" i="0" u="none" strike="noStrike" baseline="0" dirty="0">
              <a:solidFill>
                <a:srgbClr val="000000"/>
              </a:solidFill>
            </a:endParaRPr>
          </a:p>
        </p:txBody>
      </p:sp>
      <p:sp>
        <p:nvSpPr>
          <p:cNvPr id="4" name="Rectangle 3"/>
          <p:cNvSpPr/>
          <p:nvPr/>
        </p:nvSpPr>
        <p:spPr>
          <a:xfrm rot="10800000" flipV="1">
            <a:off x="179512" y="116632"/>
            <a:ext cx="8784976" cy="7977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i="0" u="none" strike="noStrike" spc="300" dirty="0">
                <a:solidFill>
                  <a:schemeClr val="bg1"/>
                </a:solidFill>
                <a:effectLst/>
                <a:latin typeface="Arial Narrow" panose="020B0606020202030204" pitchFamily="34" charset="0"/>
              </a:rPr>
              <a:t>Taxation of Royalties and Fees for Technical Services including TDS  under Section 195-I T ACT </a:t>
            </a:r>
            <a:endParaRPr lang="en-US" sz="2000" b="1" dirty="0">
              <a:solidFill>
                <a:schemeClr val="bg1"/>
              </a:solidFill>
              <a:latin typeface="Arial Narrow" panose="020B0606020202030204" pitchFamily="34" charset="0"/>
            </a:endParaRPr>
          </a:p>
        </p:txBody>
      </p:sp>
      <p:sp>
        <p:nvSpPr>
          <p:cNvPr id="7" name="Rounded Rectangle 6"/>
          <p:cNvSpPr/>
          <p:nvPr/>
        </p:nvSpPr>
        <p:spPr>
          <a:xfrm>
            <a:off x="179512" y="6093296"/>
            <a:ext cx="8784976" cy="50405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b="1" dirty="0">
                <a:solidFill>
                  <a:srgbClr val="002060"/>
                </a:solidFill>
              </a:rPr>
              <a:t>CA </a:t>
            </a:r>
            <a:r>
              <a:rPr lang="en-US" b="1" dirty="0" err="1">
                <a:solidFill>
                  <a:srgbClr val="002060"/>
                </a:solidFill>
              </a:rPr>
              <a:t>Pradip</a:t>
            </a:r>
            <a:r>
              <a:rPr lang="en-US" b="1" dirty="0">
                <a:solidFill>
                  <a:srgbClr val="002060"/>
                </a:solidFill>
              </a:rPr>
              <a:t> K. Modi</a:t>
            </a:r>
          </a:p>
        </p:txBody>
      </p:sp>
      <p:sp>
        <p:nvSpPr>
          <p:cNvPr id="3" name="Slide Number Placeholder 2"/>
          <p:cNvSpPr>
            <a:spLocks noGrp="1"/>
          </p:cNvSpPr>
          <p:nvPr>
            <p:ph type="sldNum" sz="quarter" idx="12"/>
          </p:nvPr>
        </p:nvSpPr>
        <p:spPr>
          <a:xfrm>
            <a:off x="8305800" y="6165304"/>
            <a:ext cx="514672" cy="365125"/>
          </a:xfrm>
        </p:spPr>
        <p:txBody>
          <a:bodyPr/>
          <a:lstStyle/>
          <a:p>
            <a:fld id="{7F0169AE-EAA4-4861-8157-74D56151B078}" type="slidenum">
              <a:rPr lang="en-US" sz="2000" b="1" smtClean="0">
                <a:solidFill>
                  <a:srgbClr val="002060"/>
                </a:solidFill>
              </a:rPr>
              <a:pPr/>
              <a:t>47</a:t>
            </a:fld>
            <a:endParaRPr lang="en-US" sz="2000" b="1" dirty="0">
              <a:solidFill>
                <a:srgbClr val="002060"/>
              </a:solidFill>
            </a:endParaRPr>
          </a:p>
        </p:txBody>
      </p:sp>
    </p:spTree>
    <p:extLst>
      <p:ext uri="{BB962C8B-B14F-4D97-AF65-F5344CB8AC3E}">
        <p14:creationId xmlns:p14="http://schemas.microsoft.com/office/powerpoint/2010/main" val="8021841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16632"/>
            <a:ext cx="8928992" cy="6624736"/>
          </a:xfrm>
        </p:spPr>
        <p:style>
          <a:lnRef idx="2">
            <a:schemeClr val="accent1"/>
          </a:lnRef>
          <a:fillRef idx="1">
            <a:schemeClr val="lt1"/>
          </a:fillRef>
          <a:effectRef idx="0">
            <a:schemeClr val="accent1"/>
          </a:effectRef>
          <a:fontRef idx="minor">
            <a:schemeClr val="dk1"/>
          </a:fontRef>
        </p:style>
        <p:txBody>
          <a:bodyPr anchor="t">
            <a:normAutofit/>
          </a:bodyPr>
          <a:lstStyle/>
          <a:p>
            <a:pPr algn="l"/>
            <a:br>
              <a:rPr lang="en-US" sz="1800" b="0" i="0" u="none" strike="noStrike" baseline="0" dirty="0">
                <a:solidFill>
                  <a:srgbClr val="000000"/>
                </a:solidFill>
                <a:latin typeface="Calibri" panose="020F0502020204030204" pitchFamily="34" charset="0"/>
              </a:rPr>
            </a:br>
            <a:br>
              <a:rPr lang="en-US" sz="1800" b="0" i="0" u="none" strike="noStrike" baseline="0" dirty="0">
                <a:solidFill>
                  <a:srgbClr val="000000"/>
                </a:solidFill>
                <a:latin typeface="Calibri" panose="020F0502020204030204" pitchFamily="34" charset="0"/>
              </a:rPr>
            </a:br>
            <a:br>
              <a:rPr lang="en-US" sz="1800" b="0" i="0" u="none" strike="noStrike" baseline="0" dirty="0">
                <a:solidFill>
                  <a:srgbClr val="000000"/>
                </a:solidFill>
                <a:latin typeface="Calibri" panose="020F0502020204030204" pitchFamily="34" charset="0"/>
              </a:rPr>
            </a:br>
            <a:br>
              <a:rPr lang="en-US" sz="1800" b="0" i="0" u="none" strike="noStrike" baseline="0" dirty="0">
                <a:solidFill>
                  <a:srgbClr val="000000"/>
                </a:solidFill>
                <a:latin typeface="Calibri" panose="020F0502020204030204" pitchFamily="34" charset="0"/>
              </a:rPr>
            </a:br>
            <a:r>
              <a:rPr lang="en-US" sz="1800" b="0" i="0" u="none" strike="noStrike" baseline="0" dirty="0">
                <a:solidFill>
                  <a:srgbClr val="000000"/>
                </a:solidFill>
                <a:latin typeface="Calibri" panose="020F0502020204030204" pitchFamily="34" charset="0"/>
              </a:rPr>
              <a:t>                                                               OVERVIEW OF SECTION 9</a:t>
            </a:r>
            <a:br>
              <a:rPr lang="en-US" sz="1800" b="0" i="0" u="none" strike="noStrike" baseline="0" dirty="0">
                <a:solidFill>
                  <a:srgbClr val="000000"/>
                </a:solidFill>
                <a:latin typeface="Calibri" panose="020F0502020204030204" pitchFamily="34" charset="0"/>
              </a:rPr>
            </a:br>
            <a:br>
              <a:rPr lang="en-US" sz="1800" b="0" i="0" u="none" strike="noStrike" baseline="0" dirty="0">
                <a:solidFill>
                  <a:srgbClr val="000000"/>
                </a:solidFill>
                <a:latin typeface="Calibri" panose="020F0502020204030204" pitchFamily="34" charset="0"/>
              </a:rPr>
            </a:br>
            <a:br>
              <a:rPr lang="en-US" sz="1800" b="0" i="0" u="none" strike="noStrike" baseline="0" dirty="0">
                <a:solidFill>
                  <a:srgbClr val="000000"/>
                </a:solidFill>
                <a:latin typeface="Calibri" panose="020F0502020204030204" pitchFamily="34" charset="0"/>
              </a:rPr>
            </a:br>
            <a:endParaRPr lang="en-US" dirty="0">
              <a:ln>
                <a:solidFill>
                  <a:schemeClr val="bg1"/>
                </a:solidFill>
              </a:ln>
            </a:endParaRPr>
          </a:p>
        </p:txBody>
      </p:sp>
      <p:sp>
        <p:nvSpPr>
          <p:cNvPr id="4" name="Rectangle 3"/>
          <p:cNvSpPr/>
          <p:nvPr/>
        </p:nvSpPr>
        <p:spPr>
          <a:xfrm>
            <a:off x="107504" y="188640"/>
            <a:ext cx="8856984" cy="9543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b="1" i="0" u="none" strike="noStrike" spc="300" dirty="0">
              <a:solidFill>
                <a:schemeClr val="bg1"/>
              </a:solidFill>
              <a:effectLst/>
              <a:latin typeface="Arial Narrow" panose="020B0606020202030204" pitchFamily="34" charset="0"/>
            </a:endParaRPr>
          </a:p>
          <a:p>
            <a:endParaRPr lang="en-US" sz="2000" b="1" spc="300" dirty="0">
              <a:solidFill>
                <a:schemeClr val="bg1"/>
              </a:solidFill>
              <a:latin typeface="Arial Narrow" panose="020B0606020202030204" pitchFamily="34" charset="0"/>
            </a:endParaRPr>
          </a:p>
          <a:p>
            <a:endParaRPr lang="en-US" sz="2000" b="1" i="0" u="none" strike="noStrike" spc="300" dirty="0">
              <a:solidFill>
                <a:schemeClr val="bg1"/>
              </a:solidFill>
              <a:effectLst/>
              <a:latin typeface="Arial Narrow" panose="020B0606020202030204" pitchFamily="34" charset="0"/>
            </a:endParaRPr>
          </a:p>
          <a:p>
            <a:r>
              <a:rPr lang="en-US" sz="2000" b="1" i="0" u="none" strike="noStrike" spc="300" dirty="0">
                <a:solidFill>
                  <a:schemeClr val="bg1"/>
                </a:solidFill>
                <a:effectLst/>
                <a:latin typeface="Arial Narrow" panose="020B0606020202030204" pitchFamily="34" charset="0"/>
              </a:rPr>
              <a:t>Taxation of Royalties and Fees for Technical Services including TDS under Section 195-I T ACT </a:t>
            </a:r>
            <a:endParaRPr lang="en-US" sz="2000" b="1" spc="300" dirty="0">
              <a:solidFill>
                <a:schemeClr val="bg1"/>
              </a:solidFill>
              <a:latin typeface="Arial Narrow" panose="020B0606020202030204" pitchFamily="34" charset="0"/>
            </a:endParaRPr>
          </a:p>
          <a:p>
            <a:endParaRPr lang="en-US" sz="2000" b="1" dirty="0">
              <a:solidFill>
                <a:schemeClr val="bg1"/>
              </a:solidFill>
              <a:latin typeface="Arial Narrow" panose="020B0606020202030204" pitchFamily="34" charset="0"/>
            </a:endParaRPr>
          </a:p>
          <a:p>
            <a:endParaRPr lang="en-US" sz="2000" b="1" dirty="0">
              <a:solidFill>
                <a:schemeClr val="bg1"/>
              </a:solidFill>
              <a:latin typeface="Arial Narrow" panose="020B0606020202030204" pitchFamily="34" charset="0"/>
            </a:endParaRPr>
          </a:p>
          <a:p>
            <a:endParaRPr lang="en-US" sz="2000" b="1" dirty="0">
              <a:solidFill>
                <a:schemeClr val="bg1"/>
              </a:solidFill>
              <a:latin typeface="Arial Narrow" panose="020B0606020202030204" pitchFamily="34" charset="0"/>
            </a:endParaRPr>
          </a:p>
        </p:txBody>
      </p:sp>
      <p:sp>
        <p:nvSpPr>
          <p:cNvPr id="7" name="Rounded Rectangle 6"/>
          <p:cNvSpPr/>
          <p:nvPr/>
        </p:nvSpPr>
        <p:spPr>
          <a:xfrm>
            <a:off x="179512" y="6093296"/>
            <a:ext cx="8640960" cy="50405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b="1" dirty="0">
                <a:solidFill>
                  <a:srgbClr val="002060"/>
                </a:solidFill>
              </a:rPr>
              <a:t>CA </a:t>
            </a:r>
            <a:r>
              <a:rPr lang="en-US" b="1" dirty="0" err="1">
                <a:solidFill>
                  <a:srgbClr val="002060"/>
                </a:solidFill>
              </a:rPr>
              <a:t>Pradip</a:t>
            </a:r>
            <a:r>
              <a:rPr lang="en-US" b="1" dirty="0">
                <a:solidFill>
                  <a:srgbClr val="002060"/>
                </a:solidFill>
              </a:rPr>
              <a:t> K. Modi</a:t>
            </a:r>
          </a:p>
        </p:txBody>
      </p:sp>
      <p:sp>
        <p:nvSpPr>
          <p:cNvPr id="3" name="Slide Number Placeholder 2"/>
          <p:cNvSpPr>
            <a:spLocks noGrp="1"/>
          </p:cNvSpPr>
          <p:nvPr>
            <p:ph type="sldNum" sz="quarter" idx="12"/>
          </p:nvPr>
        </p:nvSpPr>
        <p:spPr>
          <a:xfrm>
            <a:off x="8229600" y="6165304"/>
            <a:ext cx="590872" cy="365125"/>
          </a:xfrm>
        </p:spPr>
        <p:txBody>
          <a:bodyPr/>
          <a:lstStyle/>
          <a:p>
            <a:fld id="{7F0169AE-EAA4-4861-8157-74D56151B078}" type="slidenum">
              <a:rPr lang="en-US" sz="2000" b="1" smtClean="0">
                <a:solidFill>
                  <a:srgbClr val="002060"/>
                </a:solidFill>
              </a:rPr>
              <a:pPr/>
              <a:t>48</a:t>
            </a:fld>
            <a:endParaRPr lang="en-US" sz="2000" b="1" dirty="0">
              <a:solidFill>
                <a:srgbClr val="002060"/>
              </a:solidFill>
            </a:endParaRPr>
          </a:p>
        </p:txBody>
      </p:sp>
      <p:graphicFrame>
        <p:nvGraphicFramePr>
          <p:cNvPr id="5" name="Table 4">
            <a:extLst>
              <a:ext uri="{FF2B5EF4-FFF2-40B4-BE49-F238E27FC236}">
                <a16:creationId xmlns:a16="http://schemas.microsoft.com/office/drawing/2014/main" id="{73A3564B-DDB1-F2F1-BC45-378F3563B59E}"/>
              </a:ext>
            </a:extLst>
          </p:cNvPr>
          <p:cNvGraphicFramePr>
            <a:graphicFrameLocks noGrp="1"/>
          </p:cNvGraphicFramePr>
          <p:nvPr>
            <p:extLst>
              <p:ext uri="{D42A27DB-BD31-4B8C-83A1-F6EECF244321}">
                <p14:modId xmlns:p14="http://schemas.microsoft.com/office/powerpoint/2010/main" val="1413874125"/>
              </p:ext>
            </p:extLst>
          </p:nvPr>
        </p:nvGraphicFramePr>
        <p:xfrm>
          <a:off x="385192" y="1551032"/>
          <a:ext cx="8229600" cy="4206240"/>
        </p:xfrm>
        <a:graphic>
          <a:graphicData uri="http://schemas.openxmlformats.org/drawingml/2006/table">
            <a:tbl>
              <a:tblPr firstRow="1" bandRow="1">
                <a:tableStyleId>{5940675A-B579-460E-94D1-54222C63F5DA}</a:tableStyleId>
              </a:tblPr>
              <a:tblGrid>
                <a:gridCol w="1028700">
                  <a:extLst>
                    <a:ext uri="{9D8B030D-6E8A-4147-A177-3AD203B41FA5}">
                      <a16:colId xmlns:a16="http://schemas.microsoft.com/office/drawing/2014/main" val="30590327"/>
                    </a:ext>
                  </a:extLst>
                </a:gridCol>
                <a:gridCol w="7200900">
                  <a:extLst>
                    <a:ext uri="{9D8B030D-6E8A-4147-A177-3AD203B41FA5}">
                      <a16:colId xmlns:a16="http://schemas.microsoft.com/office/drawing/2014/main" val="3046055002"/>
                    </a:ext>
                  </a:extLst>
                </a:gridCol>
              </a:tblGrid>
              <a:tr h="329062">
                <a:tc>
                  <a:txBody>
                    <a:bodyPr/>
                    <a:lstStyle/>
                    <a:p>
                      <a:r>
                        <a:rPr lang="en-US" dirty="0">
                          <a:latin typeface="Times New Roman" panose="02020603050405020304" pitchFamily="18" charset="0"/>
                          <a:cs typeface="Times New Roman" panose="02020603050405020304" pitchFamily="18" charset="0"/>
                        </a:rPr>
                        <a:t>Sr. No.</a:t>
                      </a:r>
                    </a:p>
                  </a:txBody>
                  <a:tcPr/>
                </a:tc>
                <a:tc>
                  <a:txBody>
                    <a:bodyPr/>
                    <a:lstStyle/>
                    <a:p>
                      <a:r>
                        <a:rPr lang="en-US" dirty="0">
                          <a:latin typeface="Times New Roman" panose="02020603050405020304" pitchFamily="18" charset="0"/>
                          <a:cs typeface="Times New Roman" panose="02020603050405020304" pitchFamily="18" charset="0"/>
                        </a:rPr>
                        <a:t>Particulars</a:t>
                      </a:r>
                    </a:p>
                  </a:txBody>
                  <a:tcPr/>
                </a:tc>
                <a:extLst>
                  <a:ext uri="{0D108BD9-81ED-4DB2-BD59-A6C34878D82A}">
                    <a16:rowId xmlns:a16="http://schemas.microsoft.com/office/drawing/2014/main" val="1684023967"/>
                  </a:ext>
                </a:extLst>
              </a:tr>
              <a:tr h="1069452">
                <a:tc>
                  <a:txBody>
                    <a:bodyPr/>
                    <a:lstStyle/>
                    <a:p>
                      <a:pPr algn="ctr"/>
                      <a:r>
                        <a:rPr lang="en-US" dirty="0">
                          <a:latin typeface="Times New Roman" panose="02020603050405020304" pitchFamily="18" charset="0"/>
                          <a:cs typeface="Times New Roman" panose="02020603050405020304" pitchFamily="18" charset="0"/>
                        </a:rPr>
                        <a:t>1</a:t>
                      </a:r>
                    </a:p>
                  </a:txBody>
                  <a:tcPr/>
                </a:tc>
                <a:tc>
                  <a:txBody>
                    <a:bodyPr/>
                    <a:lstStyle/>
                    <a:p>
                      <a:r>
                        <a:rPr lang="en-IN" sz="1800" b="1" i="0" u="none" strike="noStrike" baseline="0" dirty="0">
                          <a:solidFill>
                            <a:srgbClr val="000000"/>
                          </a:solidFill>
                          <a:latin typeface="Times New Roman" panose="02020603050405020304" pitchFamily="18" charset="0"/>
                          <a:cs typeface="Times New Roman" panose="02020603050405020304" pitchFamily="18" charset="0"/>
                        </a:rPr>
                        <a:t>Business Profit </a:t>
                      </a:r>
                      <a:r>
                        <a:rPr lang="en-IN" sz="1800" b="0" i="0" u="none" strike="noStrike" baseline="0" dirty="0">
                          <a:solidFill>
                            <a:srgbClr val="000000"/>
                          </a:solidFill>
                          <a:latin typeface="Times New Roman" panose="02020603050405020304" pitchFamily="18" charset="0"/>
                          <a:cs typeface="Times New Roman" panose="02020603050405020304" pitchFamily="18" charset="0"/>
                        </a:rPr>
                        <a:t>Taxable if Business Connection in India or property or asset or source in India or transfer of a capital assets situated d in India {New retrospective Explanations 4 and 5 to section9(1) (</a:t>
                      </a:r>
                      <a:r>
                        <a:rPr lang="en-IN" sz="1800" b="0" i="0" u="none" strike="noStrike" baseline="0" dirty="0" err="1">
                          <a:solidFill>
                            <a:srgbClr val="000000"/>
                          </a:solidFill>
                          <a:latin typeface="Times New Roman" panose="02020603050405020304" pitchFamily="18" charset="0"/>
                          <a:cs typeface="Times New Roman" panose="02020603050405020304" pitchFamily="18" charset="0"/>
                        </a:rPr>
                        <a:t>i</a:t>
                      </a:r>
                      <a:r>
                        <a:rPr lang="en-IN" sz="1800" b="0" i="0" u="none" strike="noStrike" baseline="0" dirty="0">
                          <a:solidFill>
                            <a:srgbClr val="000000"/>
                          </a:solidFill>
                          <a:latin typeface="Times New Roman" panose="02020603050405020304" pitchFamily="18" charset="0"/>
                          <a:cs typeface="Times New Roman" panose="02020603050405020304" pitchFamily="18" charset="0"/>
                        </a:rPr>
                        <a:t>) for meaning of “through” and to cover indirect transfer</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933950805"/>
                  </a:ext>
                </a:extLst>
              </a:tr>
              <a:tr h="575859">
                <a:tc>
                  <a:txBody>
                    <a:bodyPr/>
                    <a:lstStyle/>
                    <a:p>
                      <a:pPr algn="ctr"/>
                      <a:r>
                        <a:rPr lang="en-US" dirty="0">
                          <a:latin typeface="Times New Roman" panose="02020603050405020304" pitchFamily="18" charset="0"/>
                          <a:cs typeface="Times New Roman" panose="02020603050405020304" pitchFamily="18" charset="0"/>
                        </a:rPr>
                        <a:t>2</a:t>
                      </a:r>
                    </a:p>
                  </a:txBody>
                  <a:tcPr/>
                </a:tc>
                <a:tc>
                  <a:txBody>
                    <a:bodyPr/>
                    <a:lstStyle/>
                    <a:p>
                      <a:r>
                        <a:rPr lang="en-US" b="1" dirty="0">
                          <a:latin typeface="Times New Roman" panose="02020603050405020304" pitchFamily="18" charset="0"/>
                          <a:cs typeface="Times New Roman" panose="02020603050405020304" pitchFamily="18" charset="0"/>
                        </a:rPr>
                        <a:t>Salaries</a:t>
                      </a:r>
                      <a:r>
                        <a:rPr lang="en-US" dirty="0">
                          <a:latin typeface="Times New Roman" panose="02020603050405020304" pitchFamily="18" charset="0"/>
                          <a:cs typeface="Times New Roman" panose="02020603050405020304" pitchFamily="18" charset="0"/>
                        </a:rPr>
                        <a:t> Taxable if services are rendered in India [Section9(1)(ii)] (Refer </a:t>
                      </a:r>
                      <a:r>
                        <a:rPr lang="en-US" dirty="0" err="1">
                          <a:latin typeface="Times New Roman" panose="02020603050405020304" pitchFamily="18" charset="0"/>
                          <a:cs typeface="Times New Roman" panose="02020603050405020304" pitchFamily="18" charset="0"/>
                        </a:rPr>
                        <a:t>EliLilly</a:t>
                      </a:r>
                      <a:r>
                        <a:rPr lang="en-US" dirty="0">
                          <a:latin typeface="Times New Roman" panose="02020603050405020304" pitchFamily="18" charset="0"/>
                          <a:cs typeface="Times New Roman" panose="02020603050405020304" pitchFamily="18" charset="0"/>
                        </a:rPr>
                        <a:t>(SC))</a:t>
                      </a:r>
                    </a:p>
                  </a:txBody>
                  <a:tcPr/>
                </a:tc>
                <a:extLst>
                  <a:ext uri="{0D108BD9-81ED-4DB2-BD59-A6C34878D82A}">
                    <a16:rowId xmlns:a16="http://schemas.microsoft.com/office/drawing/2014/main" val="640019590"/>
                  </a:ext>
                </a:extLst>
              </a:tr>
              <a:tr h="575859">
                <a:tc>
                  <a:txBody>
                    <a:bodyPr/>
                    <a:lstStyle/>
                    <a:p>
                      <a:pPr algn="ctr"/>
                      <a:r>
                        <a:rPr lang="en-US" dirty="0">
                          <a:latin typeface="Times New Roman" panose="02020603050405020304" pitchFamily="18" charset="0"/>
                          <a:cs typeface="Times New Roman" panose="02020603050405020304" pitchFamily="18" charset="0"/>
                        </a:rPr>
                        <a:t>3</a:t>
                      </a:r>
                    </a:p>
                  </a:txBody>
                  <a:tcPr/>
                </a:tc>
                <a:tc>
                  <a:txBody>
                    <a:bodyPr/>
                    <a:lstStyle/>
                    <a:p>
                      <a:r>
                        <a:rPr lang="en-US" sz="1800" b="1" i="0" u="none" strike="noStrike" baseline="0" dirty="0">
                          <a:solidFill>
                            <a:srgbClr val="000000"/>
                          </a:solidFill>
                          <a:latin typeface="Times New Roman" panose="02020603050405020304" pitchFamily="18" charset="0"/>
                          <a:cs typeface="Times New Roman" panose="02020603050405020304" pitchFamily="18" charset="0"/>
                        </a:rPr>
                        <a:t>Dividends </a:t>
                      </a:r>
                      <a:r>
                        <a:rPr lang="en-US" sz="1800" b="0" i="0" u="none" strike="noStrike" baseline="0" dirty="0">
                          <a:solidFill>
                            <a:srgbClr val="000000"/>
                          </a:solidFill>
                          <a:latin typeface="Times New Roman" panose="02020603050405020304" pitchFamily="18" charset="0"/>
                          <a:cs typeface="Times New Roman" panose="02020603050405020304" pitchFamily="18" charset="0"/>
                        </a:rPr>
                        <a:t>Taxable if paid by an Indian Company [Section9(1)(iv)]-(At present exempt)</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328608755"/>
                  </a:ext>
                </a:extLst>
              </a:tr>
              <a:tr h="575859">
                <a:tc>
                  <a:txBody>
                    <a:bodyPr/>
                    <a:lstStyle/>
                    <a:p>
                      <a:pPr algn="ctr"/>
                      <a:r>
                        <a:rPr lang="en-US" dirty="0">
                          <a:latin typeface="Times New Roman" panose="02020603050405020304" pitchFamily="18" charset="0"/>
                          <a:cs typeface="Times New Roman" panose="02020603050405020304" pitchFamily="18" charset="0"/>
                        </a:rPr>
                        <a:t>4</a:t>
                      </a:r>
                    </a:p>
                  </a:txBody>
                  <a:tcPr/>
                </a:tc>
                <a:tc>
                  <a:txBody>
                    <a:bodyPr/>
                    <a:lstStyle/>
                    <a:p>
                      <a:r>
                        <a:rPr lang="en-US" sz="1800" b="1" i="0" u="none" strike="noStrike" baseline="0" dirty="0">
                          <a:solidFill>
                            <a:srgbClr val="000000"/>
                          </a:solidFill>
                          <a:latin typeface="Times New Roman" panose="02020603050405020304" pitchFamily="18" charset="0"/>
                          <a:cs typeface="Times New Roman" panose="02020603050405020304" pitchFamily="18" charset="0"/>
                        </a:rPr>
                        <a:t>Capital Gains on Shares / Propert</a:t>
                      </a:r>
                      <a:r>
                        <a:rPr lang="en-US" sz="1800" b="0" i="0" u="none" strike="noStrike" baseline="0" dirty="0">
                          <a:solidFill>
                            <a:srgbClr val="000000"/>
                          </a:solidFill>
                          <a:latin typeface="Times New Roman" panose="02020603050405020304" pitchFamily="18" charset="0"/>
                          <a:cs typeface="Times New Roman" panose="02020603050405020304" pitchFamily="18" charset="0"/>
                        </a:rPr>
                        <a:t>y Taxable if situs of Shares/Property in India</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130988324"/>
                  </a:ext>
                </a:extLst>
              </a:tr>
              <a:tr h="329062">
                <a:tc>
                  <a:txBody>
                    <a:bodyPr/>
                    <a:lstStyle/>
                    <a:p>
                      <a:pPr algn="ctr"/>
                      <a:r>
                        <a:rPr lang="en-US" dirty="0">
                          <a:latin typeface="Times New Roman" panose="02020603050405020304" pitchFamily="18" charset="0"/>
                          <a:cs typeface="Times New Roman" panose="02020603050405020304" pitchFamily="18" charset="0"/>
                        </a:rPr>
                        <a:t>5</a:t>
                      </a:r>
                    </a:p>
                  </a:txBody>
                  <a:tcPr/>
                </a:tc>
                <a:tc>
                  <a:txBody>
                    <a:bodyPr/>
                    <a:lstStyle/>
                    <a:p>
                      <a:r>
                        <a:rPr lang="en-IN" sz="1800" b="1" i="0" u="none" strike="noStrike" baseline="0" dirty="0">
                          <a:solidFill>
                            <a:srgbClr val="000000"/>
                          </a:solidFill>
                          <a:latin typeface="Times New Roman" panose="02020603050405020304" pitchFamily="18" charset="0"/>
                          <a:cs typeface="Times New Roman" panose="02020603050405020304" pitchFamily="18" charset="0"/>
                        </a:rPr>
                        <a:t>Rental from Properties</a:t>
                      </a:r>
                      <a:r>
                        <a:rPr lang="en-IN" sz="1800" b="0" i="0" u="none" strike="noStrike" baseline="0" dirty="0">
                          <a:solidFill>
                            <a:srgbClr val="000000"/>
                          </a:solidFill>
                          <a:latin typeface="Times New Roman" panose="02020603050405020304" pitchFamily="18" charset="0"/>
                          <a:cs typeface="Times New Roman" panose="02020603050405020304" pitchFamily="18" charset="0"/>
                        </a:rPr>
                        <a:t>	Taxable if situs of Property in India</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977106111"/>
                  </a:ext>
                </a:extLst>
              </a:tr>
              <a:tr h="329062">
                <a:tc>
                  <a:txBody>
                    <a:bodyPr/>
                    <a:lstStyle/>
                    <a:p>
                      <a:pPr algn="ctr"/>
                      <a:r>
                        <a:rPr lang="en-US" dirty="0">
                          <a:latin typeface="Times New Roman" panose="02020603050405020304" pitchFamily="18" charset="0"/>
                          <a:cs typeface="Times New Roman" panose="02020603050405020304" pitchFamily="18" charset="0"/>
                        </a:rPr>
                        <a:t>6</a:t>
                      </a:r>
                    </a:p>
                  </a:txBody>
                  <a:tcPr/>
                </a:tc>
                <a:tc>
                  <a:txBody>
                    <a:bodyPr/>
                    <a:lstStyle/>
                    <a:p>
                      <a:r>
                        <a:rPr lang="en-US" sz="1800" b="1" i="0" u="none" strike="noStrike" baseline="0" dirty="0">
                          <a:solidFill>
                            <a:srgbClr val="000000"/>
                          </a:solidFill>
                          <a:latin typeface="Times New Roman" panose="02020603050405020304" pitchFamily="18" charset="0"/>
                          <a:cs typeface="Times New Roman" panose="02020603050405020304" pitchFamily="18" charset="0"/>
                        </a:rPr>
                        <a:t>Interest/Royalty/FTS</a:t>
                      </a:r>
                      <a:r>
                        <a:rPr lang="en-US" sz="1800" b="0" i="0" u="none" strike="noStrike" baseline="0" dirty="0">
                          <a:solidFill>
                            <a:srgbClr val="000000"/>
                          </a:solidFill>
                          <a:latin typeface="Times New Roman" panose="02020603050405020304" pitchFamily="18" charset="0"/>
                          <a:cs typeface="Times New Roman" panose="02020603050405020304" pitchFamily="18" charset="0"/>
                        </a:rPr>
                        <a:t>	Taxable If sourced from India</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13373945"/>
                  </a:ext>
                </a:extLst>
              </a:tr>
            </a:tbl>
          </a:graphicData>
        </a:graphic>
      </p:graphicFrame>
    </p:spTree>
    <p:extLst>
      <p:ext uri="{BB962C8B-B14F-4D97-AF65-F5344CB8AC3E}">
        <p14:creationId xmlns:p14="http://schemas.microsoft.com/office/powerpoint/2010/main" val="24513188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16632"/>
            <a:ext cx="8928992" cy="6624736"/>
          </a:xfrm>
        </p:spPr>
        <p:style>
          <a:lnRef idx="2">
            <a:schemeClr val="accent1"/>
          </a:lnRef>
          <a:fillRef idx="1">
            <a:schemeClr val="lt1"/>
          </a:fillRef>
          <a:effectRef idx="0">
            <a:schemeClr val="accent1"/>
          </a:effectRef>
          <a:fontRef idx="minor">
            <a:schemeClr val="dk1"/>
          </a:fontRef>
        </p:style>
        <p:txBody>
          <a:bodyPr anchor="t">
            <a:normAutofit/>
          </a:bodyPr>
          <a:lstStyle/>
          <a:p>
            <a:pPr algn="l"/>
            <a:r>
              <a:rPr lang="en-US" sz="2000" b="1" dirty="0">
                <a:ln>
                  <a:solidFill>
                    <a:schemeClr val="bg1"/>
                  </a:solidFill>
                </a:ln>
                <a:latin typeface="Arial" panose="020B0604020202020204" pitchFamily="34" charset="0"/>
                <a:cs typeface="Arial" panose="020B0604020202020204" pitchFamily="34" charset="0"/>
              </a:rPr>
              <a:t>dd</a:t>
            </a:r>
          </a:p>
        </p:txBody>
      </p:sp>
      <p:sp>
        <p:nvSpPr>
          <p:cNvPr id="4" name="Rectangle 3"/>
          <p:cNvSpPr/>
          <p:nvPr/>
        </p:nvSpPr>
        <p:spPr>
          <a:xfrm>
            <a:off x="107504" y="188640"/>
            <a:ext cx="8856984" cy="1106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i="0" u="none" strike="noStrike" spc="300" dirty="0">
                <a:solidFill>
                  <a:schemeClr val="bg1"/>
                </a:solidFill>
                <a:effectLst/>
                <a:latin typeface="Arial Narrow" panose="020B0606020202030204" pitchFamily="34" charset="0"/>
              </a:rPr>
              <a:t>Taxation of Royalties and Fees for Technical Services including TDS under Section 195-I T ACT </a:t>
            </a:r>
            <a:endParaRPr lang="en-US" sz="2000" b="1" dirty="0">
              <a:solidFill>
                <a:schemeClr val="bg1"/>
              </a:solidFill>
              <a:latin typeface="Arial Narrow" panose="020B0606020202030204" pitchFamily="34" charset="0"/>
            </a:endParaRPr>
          </a:p>
        </p:txBody>
      </p:sp>
      <p:sp>
        <p:nvSpPr>
          <p:cNvPr id="7" name="Rounded Rectangle 6"/>
          <p:cNvSpPr/>
          <p:nvPr/>
        </p:nvSpPr>
        <p:spPr>
          <a:xfrm>
            <a:off x="179512" y="6093296"/>
            <a:ext cx="8784976" cy="50405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b="1" dirty="0">
                <a:solidFill>
                  <a:srgbClr val="002060"/>
                </a:solidFill>
              </a:rPr>
              <a:t>CA </a:t>
            </a:r>
            <a:r>
              <a:rPr lang="en-US" b="1" dirty="0" err="1">
                <a:solidFill>
                  <a:srgbClr val="002060"/>
                </a:solidFill>
              </a:rPr>
              <a:t>Pradip</a:t>
            </a:r>
            <a:r>
              <a:rPr lang="en-US" b="1" dirty="0">
                <a:solidFill>
                  <a:srgbClr val="002060"/>
                </a:solidFill>
              </a:rPr>
              <a:t> K. Modi</a:t>
            </a:r>
          </a:p>
        </p:txBody>
      </p:sp>
      <p:sp>
        <p:nvSpPr>
          <p:cNvPr id="3" name="Slide Number Placeholder 2"/>
          <p:cNvSpPr>
            <a:spLocks noGrp="1"/>
          </p:cNvSpPr>
          <p:nvPr>
            <p:ph type="sldNum" sz="quarter" idx="12"/>
          </p:nvPr>
        </p:nvSpPr>
        <p:spPr>
          <a:xfrm>
            <a:off x="8153400" y="6165304"/>
            <a:ext cx="667072" cy="365125"/>
          </a:xfrm>
        </p:spPr>
        <p:txBody>
          <a:bodyPr/>
          <a:lstStyle/>
          <a:p>
            <a:fld id="{7F0169AE-EAA4-4861-8157-74D56151B078}" type="slidenum">
              <a:rPr lang="en-US" sz="2000" b="1" smtClean="0">
                <a:solidFill>
                  <a:srgbClr val="002060"/>
                </a:solidFill>
              </a:rPr>
              <a:pPr/>
              <a:t>49</a:t>
            </a:fld>
            <a:endParaRPr lang="en-US" sz="2000" b="1" dirty="0">
              <a:solidFill>
                <a:srgbClr val="002060"/>
              </a:solidFill>
            </a:endParaRPr>
          </a:p>
        </p:txBody>
      </p:sp>
      <p:sp>
        <p:nvSpPr>
          <p:cNvPr id="5" name="TextBox 4">
            <a:extLst>
              <a:ext uri="{FF2B5EF4-FFF2-40B4-BE49-F238E27FC236}">
                <a16:creationId xmlns:a16="http://schemas.microsoft.com/office/drawing/2014/main" id="{E2F53DCD-2A56-31C9-F33F-018B0E812935}"/>
              </a:ext>
            </a:extLst>
          </p:cNvPr>
          <p:cNvSpPr txBox="1"/>
          <p:nvPr/>
        </p:nvSpPr>
        <p:spPr>
          <a:xfrm>
            <a:off x="304800" y="1524000"/>
            <a:ext cx="8515672" cy="2031325"/>
          </a:xfrm>
          <a:prstGeom prst="rect">
            <a:avLst/>
          </a:prstGeom>
          <a:noFill/>
        </p:spPr>
        <p:txBody>
          <a:bodyPr wrap="square" rtlCol="0">
            <a:spAutoFit/>
          </a:bodyPr>
          <a:lstStyle/>
          <a:p>
            <a:pPr marL="285750" indent="-285750">
              <a:buFont typeface="Arial" panose="020B0604020202020204" pitchFamily="34" charset="0"/>
              <a:buChar char="•"/>
            </a:pPr>
            <a:r>
              <a:rPr lang="en-US" dirty="0"/>
              <a:t>Whether TDS U/s. 195 is applicable when payment is made for embedded software with hardware</a:t>
            </a:r>
          </a:p>
          <a:p>
            <a:pPr marL="285750" indent="-285750">
              <a:buFont typeface="Arial" panose="020B0604020202020204" pitchFamily="34" charset="0"/>
              <a:buChar char="•"/>
            </a:pPr>
            <a:r>
              <a:rPr lang="en-US" dirty="0"/>
              <a:t>Whether payment is made for software for which payer has no right to modify </a:t>
            </a:r>
          </a:p>
          <a:p>
            <a:pPr marL="285750" indent="-285750">
              <a:buFont typeface="Arial" panose="020B0604020202020204" pitchFamily="34" charset="0"/>
              <a:buChar char="•"/>
            </a:pPr>
            <a:r>
              <a:rPr lang="en-US" dirty="0"/>
              <a:t>Whether payment made by Reseller to Supplier be treated as Royalty</a:t>
            </a:r>
          </a:p>
          <a:p>
            <a:pPr marL="285750" indent="-285750">
              <a:buFont typeface="Arial" panose="020B0604020202020204" pitchFamily="34" charset="0"/>
              <a:buChar char="•"/>
            </a:pPr>
            <a:r>
              <a:rPr lang="en-US" dirty="0"/>
              <a:t>Whether payment for copyrighted article made available to user described as Royalty.</a:t>
            </a:r>
          </a:p>
          <a:p>
            <a:pPr marL="285750" indent="-285750">
              <a:buFont typeface="Arial" panose="020B0604020202020204" pitchFamily="34" charset="0"/>
              <a:buChar char="•"/>
            </a:pPr>
            <a:r>
              <a:rPr lang="en-US" dirty="0"/>
              <a:t>Whether payment for Non-exclusive and non transferable  </a:t>
            </a:r>
            <a:r>
              <a:rPr lang="en-US" dirty="0" err="1"/>
              <a:t>licence</a:t>
            </a:r>
            <a:r>
              <a:rPr lang="en-US" dirty="0"/>
              <a:t> to use technology termed as Royalty</a:t>
            </a:r>
          </a:p>
        </p:txBody>
      </p:sp>
      <p:sp>
        <p:nvSpPr>
          <p:cNvPr id="6" name="TextBox 5">
            <a:extLst>
              <a:ext uri="{FF2B5EF4-FFF2-40B4-BE49-F238E27FC236}">
                <a16:creationId xmlns:a16="http://schemas.microsoft.com/office/drawing/2014/main" id="{57E2BB95-7211-AD7A-6E94-AA5F39FB108C}"/>
              </a:ext>
            </a:extLst>
          </p:cNvPr>
          <p:cNvSpPr txBox="1"/>
          <p:nvPr/>
        </p:nvSpPr>
        <p:spPr>
          <a:xfrm>
            <a:off x="299144" y="4044077"/>
            <a:ext cx="8515672" cy="1711366"/>
          </a:xfrm>
          <a:prstGeom prst="rect">
            <a:avLst/>
          </a:prstGeom>
          <a:noFill/>
        </p:spPr>
        <p:txBody>
          <a:bodyPr wrap="square" rtlCol="0">
            <a:spAutoFit/>
          </a:bodyPr>
          <a:lstStyle/>
          <a:p>
            <a:pPr>
              <a:lnSpc>
                <a:spcPct val="150000"/>
              </a:lnSpc>
            </a:pPr>
            <a:r>
              <a:rPr lang="en-US" dirty="0"/>
              <a:t>      MOL Corporation (2024) 162  Taxmann.com 198 (SC)</a:t>
            </a:r>
          </a:p>
          <a:p>
            <a:pPr>
              <a:lnSpc>
                <a:spcPct val="150000"/>
              </a:lnSpc>
            </a:pPr>
            <a:r>
              <a:rPr lang="en-US" dirty="0"/>
              <a:t>      </a:t>
            </a:r>
            <a:r>
              <a:rPr lang="en-US" dirty="0" err="1"/>
              <a:t>Gracemac</a:t>
            </a:r>
            <a:r>
              <a:rPr lang="en-US" dirty="0"/>
              <a:t> Corporation  (2024) 161 Taxmann.com 510 (SC)</a:t>
            </a:r>
          </a:p>
          <a:p>
            <a:pPr>
              <a:lnSpc>
                <a:spcPct val="150000"/>
              </a:lnSpc>
            </a:pPr>
            <a:r>
              <a:rPr lang="en-US" dirty="0"/>
              <a:t>      </a:t>
            </a:r>
            <a:r>
              <a:rPr lang="en-US" dirty="0" err="1"/>
              <a:t>Miscrosoft</a:t>
            </a:r>
            <a:r>
              <a:rPr lang="en-US" dirty="0"/>
              <a:t> Regional Sales Pte Ltd (2024) 159 Taxmann.com 279 (SC)</a:t>
            </a:r>
          </a:p>
          <a:p>
            <a:pPr>
              <a:lnSpc>
                <a:spcPct val="150000"/>
              </a:lnSpc>
            </a:pPr>
            <a:r>
              <a:rPr lang="en-US" dirty="0"/>
              <a:t>      Engineering Analysis Centre of Excellence P Ltd. (2021) 125 Taxmann.com 42 (SC)</a:t>
            </a:r>
          </a:p>
        </p:txBody>
      </p:sp>
    </p:spTree>
    <p:extLst>
      <p:ext uri="{BB962C8B-B14F-4D97-AF65-F5344CB8AC3E}">
        <p14:creationId xmlns:p14="http://schemas.microsoft.com/office/powerpoint/2010/main" val="1049508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16632"/>
            <a:ext cx="8928992" cy="6624736"/>
          </a:xfrm>
        </p:spPr>
        <p:style>
          <a:lnRef idx="2">
            <a:schemeClr val="accent1"/>
          </a:lnRef>
          <a:fillRef idx="1">
            <a:schemeClr val="lt1"/>
          </a:fillRef>
          <a:effectRef idx="0">
            <a:schemeClr val="accent1"/>
          </a:effectRef>
          <a:fontRef idx="minor">
            <a:schemeClr val="dk1"/>
          </a:fontRef>
        </p:style>
        <p:txBody>
          <a:bodyPr anchor="t"/>
          <a:lstStyle/>
          <a:p>
            <a:pPr algn="just"/>
            <a:endParaRPr lang="en-US" dirty="0">
              <a:ln>
                <a:solidFill>
                  <a:schemeClr val="bg1"/>
                </a:solidFill>
              </a:ln>
            </a:endParaRPr>
          </a:p>
        </p:txBody>
      </p:sp>
      <p:sp>
        <p:nvSpPr>
          <p:cNvPr id="4" name="Rectangle 3"/>
          <p:cNvSpPr/>
          <p:nvPr/>
        </p:nvSpPr>
        <p:spPr>
          <a:xfrm>
            <a:off x="179512" y="188640"/>
            <a:ext cx="8784976"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i="0" u="none" strike="noStrike" spc="300" dirty="0">
                <a:solidFill>
                  <a:schemeClr val="bg1"/>
                </a:solidFill>
                <a:effectLst/>
                <a:latin typeface="Arial Narrow" panose="020B0606020202030204" pitchFamily="34" charset="0"/>
              </a:rPr>
              <a:t>Taxation of Royalties and Fees for Technical Services including TDS under Section 195-I T ACT </a:t>
            </a:r>
            <a:endParaRPr lang="en-US" sz="2000" b="1" dirty="0">
              <a:solidFill>
                <a:schemeClr val="bg1"/>
              </a:solidFill>
              <a:latin typeface="Arial Narrow" panose="020B0606020202030204" pitchFamily="34" charset="0"/>
            </a:endParaRPr>
          </a:p>
        </p:txBody>
      </p:sp>
      <p:sp>
        <p:nvSpPr>
          <p:cNvPr id="7" name="Rounded Rectangle 6"/>
          <p:cNvSpPr/>
          <p:nvPr/>
        </p:nvSpPr>
        <p:spPr>
          <a:xfrm>
            <a:off x="179512" y="6093296"/>
            <a:ext cx="8784976" cy="50405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b="1" dirty="0">
                <a:solidFill>
                  <a:srgbClr val="002060"/>
                </a:solidFill>
              </a:rPr>
              <a:t>CA </a:t>
            </a:r>
            <a:r>
              <a:rPr lang="en-US" b="1" dirty="0" err="1">
                <a:solidFill>
                  <a:srgbClr val="002060"/>
                </a:solidFill>
              </a:rPr>
              <a:t>Pradip</a:t>
            </a:r>
            <a:r>
              <a:rPr lang="en-US" b="1" dirty="0">
                <a:solidFill>
                  <a:srgbClr val="002060"/>
                </a:solidFill>
              </a:rPr>
              <a:t> K. Modi</a:t>
            </a:r>
          </a:p>
        </p:txBody>
      </p:sp>
      <p:sp>
        <p:nvSpPr>
          <p:cNvPr id="3" name="Slide Number Placeholder 2"/>
          <p:cNvSpPr>
            <a:spLocks noGrp="1"/>
          </p:cNvSpPr>
          <p:nvPr>
            <p:ph type="sldNum" sz="quarter" idx="12"/>
          </p:nvPr>
        </p:nvSpPr>
        <p:spPr>
          <a:xfrm>
            <a:off x="8460432" y="6165304"/>
            <a:ext cx="360040" cy="365125"/>
          </a:xfrm>
        </p:spPr>
        <p:txBody>
          <a:bodyPr/>
          <a:lstStyle/>
          <a:p>
            <a:fld id="{7F0169AE-EAA4-4861-8157-74D56151B078}" type="slidenum">
              <a:rPr lang="en-US" sz="2000" b="1" smtClean="0">
                <a:solidFill>
                  <a:srgbClr val="002060"/>
                </a:solidFill>
              </a:rPr>
              <a:pPr/>
              <a:t>5</a:t>
            </a:fld>
            <a:endParaRPr lang="en-US" sz="2000" b="1" dirty="0">
              <a:solidFill>
                <a:srgbClr val="002060"/>
              </a:solidFill>
            </a:endParaRPr>
          </a:p>
        </p:txBody>
      </p:sp>
      <p:sp>
        <p:nvSpPr>
          <p:cNvPr id="5" name="TextBox 4"/>
          <p:cNvSpPr txBox="1"/>
          <p:nvPr/>
        </p:nvSpPr>
        <p:spPr>
          <a:xfrm>
            <a:off x="431540" y="1600200"/>
            <a:ext cx="8280920" cy="369332"/>
          </a:xfrm>
          <a:prstGeom prst="rect">
            <a:avLst/>
          </a:prstGeom>
          <a:noFill/>
        </p:spPr>
        <p:txBody>
          <a:bodyPr wrap="square" rtlCol="0">
            <a:spAutoFit/>
          </a:bodyPr>
          <a:lstStyle/>
          <a:p>
            <a:pPr marL="342900" indent="-342900" algn="just">
              <a:buFont typeface="Wingdings" panose="05000000000000000000" pitchFamily="2" charset="2"/>
              <a:buChar char="v"/>
              <a:tabLst>
                <a:tab pos="1608138" algn="l"/>
              </a:tabLst>
            </a:pPr>
            <a:r>
              <a:rPr lang="en-US" dirty="0">
                <a:latin typeface="Times New Roman" panose="02020603050405020304" pitchFamily="18" charset="0"/>
                <a:cs typeface="Times New Roman" panose="02020603050405020304" pitchFamily="18" charset="0"/>
              </a:rPr>
              <a:t>Constitution of India  Article – 245</a:t>
            </a:r>
          </a:p>
        </p:txBody>
      </p:sp>
      <p:pic>
        <p:nvPicPr>
          <p:cNvPr id="11" name="Picture 10">
            <a:extLst>
              <a:ext uri="{FF2B5EF4-FFF2-40B4-BE49-F238E27FC236}">
                <a16:creationId xmlns:a16="http://schemas.microsoft.com/office/drawing/2014/main" id="{238B8613-43EB-3D7F-5CC9-43E5833BA2AE}"/>
              </a:ext>
            </a:extLst>
          </p:cNvPr>
          <p:cNvPicPr>
            <a:picLocks noChangeAspect="1"/>
          </p:cNvPicPr>
          <p:nvPr/>
        </p:nvPicPr>
        <p:blipFill>
          <a:blip r:embed="rId2"/>
          <a:stretch>
            <a:fillRect/>
          </a:stretch>
        </p:blipFill>
        <p:spPr>
          <a:xfrm>
            <a:off x="609600" y="2156955"/>
            <a:ext cx="7850832" cy="3397475"/>
          </a:xfrm>
          <a:prstGeom prst="rect">
            <a:avLst/>
          </a:prstGeom>
        </p:spPr>
      </p:pic>
    </p:spTree>
    <p:extLst>
      <p:ext uri="{BB962C8B-B14F-4D97-AF65-F5344CB8AC3E}">
        <p14:creationId xmlns:p14="http://schemas.microsoft.com/office/powerpoint/2010/main" val="36420152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16632"/>
            <a:ext cx="8928992" cy="6624736"/>
          </a:xfrm>
        </p:spPr>
        <p:style>
          <a:lnRef idx="2">
            <a:schemeClr val="accent1"/>
          </a:lnRef>
          <a:fillRef idx="1">
            <a:schemeClr val="lt1"/>
          </a:fillRef>
          <a:effectRef idx="0">
            <a:schemeClr val="accent1"/>
          </a:effectRef>
          <a:fontRef idx="minor">
            <a:schemeClr val="dk1"/>
          </a:fontRef>
        </p:style>
        <p:txBody>
          <a:bodyPr anchor="t"/>
          <a:lstStyle/>
          <a:p>
            <a:pPr algn="l"/>
            <a:br>
              <a:rPr lang="en-IN" sz="1800" b="0" i="0" u="none" strike="noStrike" baseline="0" dirty="0">
                <a:solidFill>
                  <a:srgbClr val="000000"/>
                </a:solidFill>
                <a:latin typeface="Arial" panose="020B0604020202020204" pitchFamily="34" charset="0"/>
              </a:rPr>
            </a:br>
            <a:r>
              <a:rPr lang="en-US" sz="1800" b="0" i="0" u="none" strike="noStrike" baseline="0" dirty="0">
                <a:solidFill>
                  <a:srgbClr val="000000"/>
                </a:solidFill>
                <a:latin typeface="Arial" panose="020B0604020202020204" pitchFamily="34" charset="0"/>
              </a:rPr>
              <a:t>•</a:t>
            </a:r>
            <a:br>
              <a:rPr lang="en-US" sz="1800" b="0" i="0" u="none" strike="noStrike" baseline="0" dirty="0">
                <a:solidFill>
                  <a:srgbClr val="000000"/>
                </a:solidFill>
                <a:latin typeface="Arial" panose="020B0604020202020204" pitchFamily="34" charset="0"/>
              </a:rPr>
            </a:br>
            <a:br>
              <a:rPr lang="en-US" sz="1800" b="0" i="0" u="none" strike="noStrike" baseline="0" dirty="0">
                <a:solidFill>
                  <a:srgbClr val="000000"/>
                </a:solidFill>
                <a:latin typeface="Arial" panose="020B0604020202020204" pitchFamily="34" charset="0"/>
              </a:rPr>
            </a:br>
            <a:r>
              <a:rPr lang="en-US" sz="1800" dirty="0">
                <a:solidFill>
                  <a:srgbClr val="000000"/>
                </a:solidFill>
                <a:latin typeface="Arial" panose="020B0604020202020204" pitchFamily="34" charset="0"/>
              </a:rPr>
              <a:t>Managerial  Service :</a:t>
            </a:r>
            <a:br>
              <a:rPr lang="en-US" sz="1800" i="1" dirty="0">
                <a:solidFill>
                  <a:srgbClr val="000000"/>
                </a:solidFill>
                <a:latin typeface="Arial" panose="020B0604020202020204" pitchFamily="34" charset="0"/>
              </a:rPr>
            </a:br>
            <a:br>
              <a:rPr lang="en-US" sz="1800" b="0" i="1" u="none" strike="noStrike" baseline="0" dirty="0">
                <a:solidFill>
                  <a:srgbClr val="000000"/>
                </a:solidFill>
                <a:latin typeface="Arial" panose="020B0604020202020204" pitchFamily="34" charset="0"/>
              </a:rPr>
            </a:br>
            <a:r>
              <a:rPr lang="en-US" sz="1800" b="0" i="1" u="none" strike="noStrike" baseline="0" dirty="0">
                <a:solidFill>
                  <a:srgbClr val="000000"/>
                </a:solidFill>
                <a:latin typeface="Arial" panose="020B0604020202020204" pitchFamily="34" charset="0"/>
              </a:rPr>
              <a:t>“Ordinarily the managerial services mean managing the affairs by laying down certain policies, standards and procedures and then evaluating the actual performance in the light of the procedures so laid down.”</a:t>
            </a:r>
            <a:br>
              <a:rPr lang="en-US" sz="1800" b="0" i="1" u="none" strike="noStrike" baseline="0" dirty="0">
                <a:solidFill>
                  <a:srgbClr val="000000"/>
                </a:solidFill>
                <a:latin typeface="Arial" panose="020B0604020202020204" pitchFamily="34" charset="0"/>
              </a:rPr>
            </a:br>
            <a:br>
              <a:rPr lang="en-US" sz="1800" b="0" i="1" u="none" strike="noStrike" baseline="0" dirty="0">
                <a:solidFill>
                  <a:srgbClr val="000000"/>
                </a:solidFill>
                <a:latin typeface="Arial" panose="020B0604020202020204" pitchFamily="34" charset="0"/>
              </a:rPr>
            </a:br>
            <a:br>
              <a:rPr lang="en-US" sz="1800" b="0" i="1" u="none" strike="noStrike" baseline="0" dirty="0">
                <a:solidFill>
                  <a:srgbClr val="000000"/>
                </a:solidFill>
                <a:latin typeface="Arial" panose="020B0604020202020204" pitchFamily="34" charset="0"/>
              </a:rPr>
            </a:br>
            <a:r>
              <a:rPr lang="en-US" sz="1800" dirty="0">
                <a:solidFill>
                  <a:srgbClr val="000000"/>
                </a:solidFill>
                <a:latin typeface="Arial" panose="020B0604020202020204" pitchFamily="34" charset="0"/>
              </a:rPr>
              <a:t>Technical :</a:t>
            </a:r>
            <a:br>
              <a:rPr lang="en-US" sz="1800" dirty="0">
                <a:solidFill>
                  <a:srgbClr val="000000"/>
                </a:solidFill>
                <a:latin typeface="Arial" panose="020B0604020202020204" pitchFamily="34" charset="0"/>
              </a:rPr>
            </a:br>
            <a:br>
              <a:rPr lang="en-IN" sz="1800" dirty="0">
                <a:solidFill>
                  <a:srgbClr val="000000"/>
                </a:solidFill>
                <a:latin typeface="Arial" panose="020B0604020202020204" pitchFamily="34" charset="0"/>
              </a:rPr>
            </a:br>
            <a:r>
              <a:rPr lang="en-US" sz="1800" dirty="0">
                <a:solidFill>
                  <a:srgbClr val="000000"/>
                </a:solidFill>
                <a:latin typeface="Arial" panose="020B0604020202020204" pitchFamily="34" charset="0"/>
              </a:rPr>
              <a:t>Technical service’ is not to be construed in the abstract and general sense but in the narrower sense as circumscribed by the expressions ‘managerial service’ and ‘consultancy service’, the expression ‘technical service’ would have reference to only technical service rendered by a human ,and Interconnect services regarded as not involving human intervention; services not regarded as technical</a:t>
            </a:r>
            <a:br>
              <a:rPr lang="en-US" sz="1800" dirty="0">
                <a:solidFill>
                  <a:srgbClr val="000000"/>
                </a:solidFill>
                <a:latin typeface="Arial" panose="020B0604020202020204" pitchFamily="34" charset="0"/>
              </a:rPr>
            </a:br>
            <a:br>
              <a:rPr lang="en-US" sz="1800" dirty="0">
                <a:solidFill>
                  <a:srgbClr val="000000"/>
                </a:solidFill>
                <a:latin typeface="Arial" panose="020B0604020202020204" pitchFamily="34" charset="0"/>
              </a:rPr>
            </a:br>
            <a:endParaRPr lang="en-US" sz="1800" dirty="0">
              <a:solidFill>
                <a:srgbClr val="000000"/>
              </a:solidFill>
              <a:latin typeface="Arial" panose="020B0604020202020204" pitchFamily="34" charset="0"/>
            </a:endParaRPr>
          </a:p>
        </p:txBody>
      </p:sp>
      <p:sp>
        <p:nvSpPr>
          <p:cNvPr id="4" name="Rectangle 3"/>
          <p:cNvSpPr/>
          <p:nvPr/>
        </p:nvSpPr>
        <p:spPr>
          <a:xfrm>
            <a:off x="179512" y="188640"/>
            <a:ext cx="8784976" cy="6495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i="0" u="none" strike="noStrike" spc="300" dirty="0">
                <a:solidFill>
                  <a:schemeClr val="bg1"/>
                </a:solidFill>
                <a:effectLst/>
                <a:latin typeface="Arial Narrow" panose="020B0606020202030204" pitchFamily="34" charset="0"/>
              </a:rPr>
              <a:t>Taxation of Royalties and Fees for Technical Services including TDS under Section 19I T ACT </a:t>
            </a:r>
            <a:endParaRPr lang="en-US" sz="2000" b="1" dirty="0">
              <a:solidFill>
                <a:schemeClr val="bg1"/>
              </a:solidFill>
              <a:latin typeface="Arial Narrow" panose="020B0606020202030204" pitchFamily="34" charset="0"/>
            </a:endParaRPr>
          </a:p>
        </p:txBody>
      </p:sp>
      <p:sp>
        <p:nvSpPr>
          <p:cNvPr id="7" name="Rounded Rectangle 6"/>
          <p:cNvSpPr/>
          <p:nvPr/>
        </p:nvSpPr>
        <p:spPr>
          <a:xfrm>
            <a:off x="179512" y="6093296"/>
            <a:ext cx="8784976" cy="50405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b="1" dirty="0">
                <a:solidFill>
                  <a:srgbClr val="002060"/>
                </a:solidFill>
              </a:rPr>
              <a:t>CA </a:t>
            </a:r>
            <a:r>
              <a:rPr lang="en-US" b="1" dirty="0" err="1">
                <a:solidFill>
                  <a:srgbClr val="002060"/>
                </a:solidFill>
              </a:rPr>
              <a:t>Pradip</a:t>
            </a:r>
            <a:r>
              <a:rPr lang="en-US" b="1" dirty="0">
                <a:solidFill>
                  <a:srgbClr val="002060"/>
                </a:solidFill>
              </a:rPr>
              <a:t> K. Modi</a:t>
            </a:r>
          </a:p>
        </p:txBody>
      </p:sp>
      <p:sp>
        <p:nvSpPr>
          <p:cNvPr id="3" name="Slide Number Placeholder 2"/>
          <p:cNvSpPr>
            <a:spLocks noGrp="1"/>
          </p:cNvSpPr>
          <p:nvPr>
            <p:ph type="sldNum" sz="quarter" idx="12"/>
          </p:nvPr>
        </p:nvSpPr>
        <p:spPr>
          <a:xfrm>
            <a:off x="8229600" y="6165304"/>
            <a:ext cx="590872" cy="365125"/>
          </a:xfrm>
        </p:spPr>
        <p:txBody>
          <a:bodyPr/>
          <a:lstStyle/>
          <a:p>
            <a:fld id="{7F0169AE-EAA4-4861-8157-74D56151B078}" type="slidenum">
              <a:rPr lang="en-US" sz="2000" b="1" smtClean="0">
                <a:solidFill>
                  <a:srgbClr val="002060"/>
                </a:solidFill>
              </a:rPr>
              <a:pPr/>
              <a:t>50</a:t>
            </a:fld>
            <a:endParaRPr lang="en-US" sz="2000" b="1" dirty="0">
              <a:solidFill>
                <a:srgbClr val="002060"/>
              </a:solidFill>
            </a:endParaRPr>
          </a:p>
        </p:txBody>
      </p:sp>
    </p:spTree>
    <p:extLst>
      <p:ext uri="{BB962C8B-B14F-4D97-AF65-F5344CB8AC3E}">
        <p14:creationId xmlns:p14="http://schemas.microsoft.com/office/powerpoint/2010/main" val="18018537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16632"/>
            <a:ext cx="8928992" cy="6624736"/>
          </a:xfrm>
        </p:spPr>
        <p:style>
          <a:lnRef idx="2">
            <a:schemeClr val="accent1"/>
          </a:lnRef>
          <a:fillRef idx="1">
            <a:schemeClr val="lt1"/>
          </a:fillRef>
          <a:effectRef idx="0">
            <a:schemeClr val="accent1"/>
          </a:effectRef>
          <a:fontRef idx="minor">
            <a:schemeClr val="dk1"/>
          </a:fontRef>
        </p:style>
        <p:txBody>
          <a:bodyPr anchor="t"/>
          <a:lstStyle/>
          <a:p>
            <a:pPr algn="l"/>
            <a:br>
              <a:rPr lang="en-US" dirty="0">
                <a:ln>
                  <a:solidFill>
                    <a:schemeClr val="bg1"/>
                  </a:solidFill>
                </a:ln>
              </a:rPr>
            </a:br>
            <a:br>
              <a:rPr lang="en-US" dirty="0">
                <a:ln>
                  <a:solidFill>
                    <a:schemeClr val="bg1"/>
                  </a:solidFill>
                </a:ln>
              </a:rPr>
            </a:br>
            <a:r>
              <a:rPr lang="en-US" sz="2800" b="1" dirty="0">
                <a:ln>
                  <a:solidFill>
                    <a:schemeClr val="bg1"/>
                  </a:solidFill>
                </a:ln>
              </a:rPr>
              <a:t>Consultancy</a:t>
            </a:r>
            <a:r>
              <a:rPr lang="en-US" sz="4800" b="1" dirty="0">
                <a:ln>
                  <a:solidFill>
                    <a:schemeClr val="bg1"/>
                  </a:solidFill>
                </a:ln>
              </a:rPr>
              <a:t> </a:t>
            </a:r>
            <a:br>
              <a:rPr lang="en-US" sz="4800" b="1" dirty="0">
                <a:ln>
                  <a:solidFill>
                    <a:schemeClr val="bg1"/>
                  </a:solidFill>
                </a:ln>
              </a:rPr>
            </a:br>
            <a:r>
              <a:rPr lang="en-IN" sz="1800" b="1" i="0" u="none" strike="noStrike" baseline="0" dirty="0">
                <a:solidFill>
                  <a:srgbClr val="000000"/>
                </a:solidFill>
                <a:latin typeface="Arial" panose="020B0604020202020204" pitchFamily="34" charset="0"/>
              </a:rPr>
              <a:t>Dictionary meaning</a:t>
            </a:r>
            <a:br>
              <a:rPr lang="en-IN" sz="1800" b="1" i="0" u="none" strike="noStrike" baseline="0" dirty="0">
                <a:solidFill>
                  <a:srgbClr val="000000"/>
                </a:solidFill>
                <a:latin typeface="Arial" panose="020B0604020202020204" pitchFamily="34" charset="0"/>
              </a:rPr>
            </a:br>
            <a:br>
              <a:rPr lang="en-IN" sz="1800" b="1" i="0" u="none" strike="noStrike" baseline="0" dirty="0">
                <a:solidFill>
                  <a:srgbClr val="000000"/>
                </a:solidFill>
                <a:latin typeface="Arial" panose="020B0604020202020204" pitchFamily="34" charset="0"/>
              </a:rPr>
            </a:br>
            <a:r>
              <a:rPr lang="en-US" sz="1800" b="1" i="0" u="none" strike="noStrike" baseline="0" dirty="0">
                <a:solidFill>
                  <a:srgbClr val="000000"/>
                </a:solidFill>
                <a:latin typeface="Arial" panose="020B0604020202020204" pitchFamily="34" charset="0"/>
              </a:rPr>
              <a:t>The act of asking the advice or opinion of someone (such as lawyer)”</a:t>
            </a:r>
            <a:br>
              <a:rPr lang="en-US" sz="1800" b="1" i="0" u="none" strike="noStrike" baseline="0" dirty="0">
                <a:solidFill>
                  <a:srgbClr val="000000"/>
                </a:solidFill>
                <a:latin typeface="Arial" panose="020B0604020202020204" pitchFamily="34" charset="0"/>
              </a:rPr>
            </a:br>
            <a:br>
              <a:rPr lang="en-US" sz="1800" b="1" i="0" u="none" strike="noStrike" baseline="0" dirty="0">
                <a:solidFill>
                  <a:srgbClr val="000000"/>
                </a:solidFill>
                <a:latin typeface="Arial" panose="020B0604020202020204" pitchFamily="34" charset="0"/>
              </a:rPr>
            </a:br>
            <a:r>
              <a:rPr lang="en-US" sz="1800" b="1" i="0" u="none" strike="noStrike" baseline="0" dirty="0">
                <a:solidFill>
                  <a:srgbClr val="000000"/>
                </a:solidFill>
                <a:latin typeface="Arial" panose="020B0604020202020204" pitchFamily="34" charset="0"/>
              </a:rPr>
              <a:t>“…. seek from a presumably qualified personal or an advice, opinion, etc.”</a:t>
            </a:r>
            <a:br>
              <a:rPr lang="en-US" sz="1800" b="1" i="0" u="none" strike="noStrike" baseline="0" dirty="0">
                <a:solidFill>
                  <a:srgbClr val="000000"/>
                </a:solidFill>
                <a:latin typeface="Arial" panose="020B0604020202020204" pitchFamily="34" charset="0"/>
              </a:rPr>
            </a:br>
            <a:br>
              <a:rPr lang="en-US" sz="1800" b="1" i="0" u="none" strike="noStrike" baseline="0" dirty="0">
                <a:solidFill>
                  <a:srgbClr val="000000"/>
                </a:solidFill>
                <a:latin typeface="Arial" panose="020B0604020202020204" pitchFamily="34" charset="0"/>
              </a:rPr>
            </a:br>
            <a:r>
              <a:rPr lang="en-US" sz="1800" b="1" i="0" u="none" strike="noStrike" baseline="0" dirty="0">
                <a:solidFill>
                  <a:srgbClr val="000000"/>
                </a:solidFill>
                <a:latin typeface="Arial" panose="020B0604020202020204" pitchFamily="34" charset="0"/>
              </a:rPr>
              <a:t>What is difference between IPS (Independent Professional Services) and FTS (Fees for technical Services) </a:t>
            </a:r>
            <a:br>
              <a:rPr lang="en-US" sz="1800" b="1" i="0" u="none" strike="noStrike" baseline="0" dirty="0">
                <a:solidFill>
                  <a:srgbClr val="000000"/>
                </a:solidFill>
                <a:latin typeface="Arial" panose="020B0604020202020204" pitchFamily="34" charset="0"/>
              </a:rPr>
            </a:br>
            <a:br>
              <a:rPr lang="en-US" sz="1800" b="1" i="0" u="none" strike="noStrike" baseline="0" dirty="0">
                <a:solidFill>
                  <a:srgbClr val="000000"/>
                </a:solidFill>
                <a:latin typeface="Arial" panose="020B0604020202020204" pitchFamily="34" charset="0"/>
              </a:rPr>
            </a:br>
            <a:r>
              <a:rPr lang="en-US" sz="1800" b="1" i="0" u="none" strike="noStrike" baseline="0" dirty="0">
                <a:solidFill>
                  <a:srgbClr val="000000"/>
                </a:solidFill>
                <a:latin typeface="Arial" panose="020B0604020202020204" pitchFamily="34" charset="0"/>
              </a:rPr>
              <a:t>What is difference between FIS (Fees for included Service) and FTS </a:t>
            </a:r>
            <a:br>
              <a:rPr lang="en-US" sz="1800" b="1" i="0" u="none" strike="noStrike" baseline="0" dirty="0">
                <a:solidFill>
                  <a:srgbClr val="000000"/>
                </a:solidFill>
                <a:latin typeface="Arial" panose="020B0604020202020204" pitchFamily="34" charset="0"/>
              </a:rPr>
            </a:br>
            <a:br>
              <a:rPr lang="en-US" sz="1800" b="1" i="0" u="none" strike="noStrike" baseline="0" dirty="0">
                <a:solidFill>
                  <a:srgbClr val="000000"/>
                </a:solidFill>
                <a:latin typeface="Arial" panose="020B0604020202020204" pitchFamily="34" charset="0"/>
              </a:rPr>
            </a:br>
            <a:r>
              <a:rPr lang="en-US" sz="1800" b="1" i="0" u="none" strike="noStrike" baseline="0" dirty="0">
                <a:solidFill>
                  <a:srgbClr val="000000"/>
                </a:solidFill>
                <a:latin typeface="Arial" panose="020B0604020202020204" pitchFamily="34" charset="0"/>
              </a:rPr>
              <a:t>How to deal taxability for FTS in absence of  FTS  article in treaty </a:t>
            </a:r>
            <a:br>
              <a:rPr lang="en-US" sz="1800" b="1" i="0" u="none" strike="noStrike" baseline="0" dirty="0">
                <a:solidFill>
                  <a:srgbClr val="000000"/>
                </a:solidFill>
                <a:latin typeface="Arial" panose="020B0604020202020204" pitchFamily="34" charset="0"/>
              </a:rPr>
            </a:br>
            <a:br>
              <a:rPr lang="en-US" sz="1800" b="1" i="0" u="none" strike="noStrike" baseline="0" dirty="0">
                <a:solidFill>
                  <a:srgbClr val="000000"/>
                </a:solidFill>
                <a:latin typeface="Arial" panose="020B0604020202020204" pitchFamily="34" charset="0"/>
              </a:rPr>
            </a:br>
            <a:endParaRPr lang="en-US" b="1" dirty="0">
              <a:ln>
                <a:solidFill>
                  <a:schemeClr val="bg1"/>
                </a:solidFill>
              </a:ln>
            </a:endParaRPr>
          </a:p>
        </p:txBody>
      </p:sp>
      <p:sp>
        <p:nvSpPr>
          <p:cNvPr id="4" name="Rectangle 3"/>
          <p:cNvSpPr/>
          <p:nvPr/>
        </p:nvSpPr>
        <p:spPr>
          <a:xfrm>
            <a:off x="179512" y="188640"/>
            <a:ext cx="8784976" cy="878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i="0" u="none" strike="noStrike" spc="300" dirty="0">
                <a:solidFill>
                  <a:schemeClr val="bg1"/>
                </a:solidFill>
                <a:effectLst/>
                <a:latin typeface="Arial Narrow" panose="020B0606020202030204" pitchFamily="34" charset="0"/>
              </a:rPr>
              <a:t>Taxation of Royalties and Fees for Technical Services including TDS under Section 195-I T ACT </a:t>
            </a:r>
            <a:endParaRPr lang="en-US" sz="2000" b="1" dirty="0">
              <a:solidFill>
                <a:schemeClr val="bg1"/>
              </a:solidFill>
              <a:latin typeface="Arial Narrow" panose="020B0606020202030204" pitchFamily="34" charset="0"/>
            </a:endParaRPr>
          </a:p>
        </p:txBody>
      </p:sp>
      <p:sp>
        <p:nvSpPr>
          <p:cNvPr id="7" name="Rounded Rectangle 6"/>
          <p:cNvSpPr/>
          <p:nvPr/>
        </p:nvSpPr>
        <p:spPr>
          <a:xfrm>
            <a:off x="179512" y="6093296"/>
            <a:ext cx="8784976" cy="50405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b="1" dirty="0">
                <a:solidFill>
                  <a:srgbClr val="002060"/>
                </a:solidFill>
              </a:rPr>
              <a:t>CA </a:t>
            </a:r>
            <a:r>
              <a:rPr lang="en-US" b="1" dirty="0" err="1">
                <a:solidFill>
                  <a:srgbClr val="002060"/>
                </a:solidFill>
              </a:rPr>
              <a:t>Pradip</a:t>
            </a:r>
            <a:r>
              <a:rPr lang="en-US" b="1" dirty="0">
                <a:solidFill>
                  <a:srgbClr val="002060"/>
                </a:solidFill>
              </a:rPr>
              <a:t> K. Modi</a:t>
            </a:r>
          </a:p>
        </p:txBody>
      </p:sp>
      <p:sp>
        <p:nvSpPr>
          <p:cNvPr id="3" name="Slide Number Placeholder 2"/>
          <p:cNvSpPr>
            <a:spLocks noGrp="1"/>
          </p:cNvSpPr>
          <p:nvPr>
            <p:ph type="sldNum" sz="quarter" idx="12"/>
          </p:nvPr>
        </p:nvSpPr>
        <p:spPr>
          <a:xfrm>
            <a:off x="8305800" y="6165304"/>
            <a:ext cx="514672" cy="365125"/>
          </a:xfrm>
        </p:spPr>
        <p:txBody>
          <a:bodyPr/>
          <a:lstStyle/>
          <a:p>
            <a:fld id="{7F0169AE-EAA4-4861-8157-74D56151B078}" type="slidenum">
              <a:rPr lang="en-US" sz="2000" b="1" smtClean="0">
                <a:solidFill>
                  <a:srgbClr val="002060"/>
                </a:solidFill>
              </a:rPr>
              <a:pPr/>
              <a:t>51</a:t>
            </a:fld>
            <a:endParaRPr lang="en-US" sz="2000" b="1" dirty="0">
              <a:solidFill>
                <a:srgbClr val="002060"/>
              </a:solidFill>
            </a:endParaRPr>
          </a:p>
        </p:txBody>
      </p:sp>
    </p:spTree>
    <p:extLst>
      <p:ext uri="{BB962C8B-B14F-4D97-AF65-F5344CB8AC3E}">
        <p14:creationId xmlns:p14="http://schemas.microsoft.com/office/powerpoint/2010/main" val="6399245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16632"/>
            <a:ext cx="8928992" cy="6624736"/>
          </a:xfrm>
        </p:spPr>
        <p:style>
          <a:lnRef idx="2">
            <a:schemeClr val="accent1"/>
          </a:lnRef>
          <a:fillRef idx="1">
            <a:schemeClr val="lt1"/>
          </a:fillRef>
          <a:effectRef idx="0">
            <a:schemeClr val="accent1"/>
          </a:effectRef>
          <a:fontRef idx="minor">
            <a:schemeClr val="dk1"/>
          </a:fontRef>
        </p:style>
        <p:txBody>
          <a:bodyPr anchor="t"/>
          <a:lstStyle/>
          <a:p>
            <a:pPr algn="l"/>
            <a:br>
              <a:rPr lang="en-US" dirty="0">
                <a:ln>
                  <a:solidFill>
                    <a:schemeClr val="bg1"/>
                  </a:solidFill>
                </a:ln>
              </a:rPr>
            </a:br>
            <a:endParaRPr lang="en-US" b="1" dirty="0">
              <a:ln>
                <a:solidFill>
                  <a:schemeClr val="bg1"/>
                </a:solidFill>
              </a:ln>
            </a:endParaRPr>
          </a:p>
        </p:txBody>
      </p:sp>
      <p:sp>
        <p:nvSpPr>
          <p:cNvPr id="4" name="Rectangle 3"/>
          <p:cNvSpPr/>
          <p:nvPr/>
        </p:nvSpPr>
        <p:spPr>
          <a:xfrm>
            <a:off x="179512" y="188640"/>
            <a:ext cx="8784976" cy="878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i="0" u="none" strike="noStrike" spc="300" dirty="0">
                <a:solidFill>
                  <a:schemeClr val="bg1"/>
                </a:solidFill>
                <a:effectLst/>
                <a:latin typeface="Arial Narrow" panose="020B0606020202030204" pitchFamily="34" charset="0"/>
              </a:rPr>
              <a:t>Taxation of Royalties and Fees for Technical Services including TDS under Section 195-I T ACT </a:t>
            </a:r>
            <a:endParaRPr lang="en-US" sz="2000" b="1" dirty="0">
              <a:solidFill>
                <a:schemeClr val="bg1"/>
              </a:solidFill>
              <a:latin typeface="Arial Narrow" panose="020B0606020202030204" pitchFamily="34" charset="0"/>
            </a:endParaRPr>
          </a:p>
        </p:txBody>
      </p:sp>
      <p:sp>
        <p:nvSpPr>
          <p:cNvPr id="7" name="Rounded Rectangle 6"/>
          <p:cNvSpPr/>
          <p:nvPr/>
        </p:nvSpPr>
        <p:spPr>
          <a:xfrm>
            <a:off x="179512" y="6093296"/>
            <a:ext cx="8784976" cy="50405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b="1" dirty="0">
                <a:solidFill>
                  <a:srgbClr val="002060"/>
                </a:solidFill>
              </a:rPr>
              <a:t>CA </a:t>
            </a:r>
            <a:r>
              <a:rPr lang="en-US" b="1" dirty="0" err="1">
                <a:solidFill>
                  <a:srgbClr val="002060"/>
                </a:solidFill>
              </a:rPr>
              <a:t>Pradip</a:t>
            </a:r>
            <a:r>
              <a:rPr lang="en-US" b="1" dirty="0">
                <a:solidFill>
                  <a:srgbClr val="002060"/>
                </a:solidFill>
              </a:rPr>
              <a:t> K. Modi</a:t>
            </a:r>
          </a:p>
        </p:txBody>
      </p:sp>
      <p:sp>
        <p:nvSpPr>
          <p:cNvPr id="3" name="Slide Number Placeholder 2"/>
          <p:cNvSpPr>
            <a:spLocks noGrp="1"/>
          </p:cNvSpPr>
          <p:nvPr>
            <p:ph type="sldNum" sz="quarter" idx="12"/>
          </p:nvPr>
        </p:nvSpPr>
        <p:spPr>
          <a:xfrm>
            <a:off x="8305800" y="6165304"/>
            <a:ext cx="514672" cy="365125"/>
          </a:xfrm>
        </p:spPr>
        <p:txBody>
          <a:bodyPr/>
          <a:lstStyle/>
          <a:p>
            <a:fld id="{7F0169AE-EAA4-4861-8157-74D56151B078}" type="slidenum">
              <a:rPr lang="en-US" sz="2000" b="1" smtClean="0">
                <a:solidFill>
                  <a:srgbClr val="002060"/>
                </a:solidFill>
              </a:rPr>
              <a:pPr/>
              <a:t>52</a:t>
            </a:fld>
            <a:endParaRPr lang="en-US" sz="2000" b="1" dirty="0">
              <a:solidFill>
                <a:srgbClr val="002060"/>
              </a:solidFill>
            </a:endParaRPr>
          </a:p>
        </p:txBody>
      </p:sp>
      <p:pic>
        <p:nvPicPr>
          <p:cNvPr id="6" name="Picture 5">
            <a:extLst>
              <a:ext uri="{FF2B5EF4-FFF2-40B4-BE49-F238E27FC236}">
                <a16:creationId xmlns:a16="http://schemas.microsoft.com/office/drawing/2014/main" id="{522FAE86-7A94-0C6A-B911-251E67B03405}"/>
              </a:ext>
            </a:extLst>
          </p:cNvPr>
          <p:cNvPicPr>
            <a:picLocks noChangeAspect="1"/>
          </p:cNvPicPr>
          <p:nvPr/>
        </p:nvPicPr>
        <p:blipFill>
          <a:blip r:embed="rId2"/>
          <a:stretch>
            <a:fillRect/>
          </a:stretch>
        </p:blipFill>
        <p:spPr>
          <a:xfrm>
            <a:off x="914400" y="1274029"/>
            <a:ext cx="7239000" cy="4638675"/>
          </a:xfrm>
          <a:prstGeom prst="rect">
            <a:avLst/>
          </a:prstGeom>
        </p:spPr>
      </p:pic>
    </p:spTree>
    <p:extLst>
      <p:ext uri="{BB962C8B-B14F-4D97-AF65-F5344CB8AC3E}">
        <p14:creationId xmlns:p14="http://schemas.microsoft.com/office/powerpoint/2010/main" val="20143721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16632"/>
            <a:ext cx="8928992" cy="6624736"/>
          </a:xfrm>
        </p:spPr>
        <p:style>
          <a:lnRef idx="2">
            <a:schemeClr val="accent1"/>
          </a:lnRef>
          <a:fillRef idx="1">
            <a:schemeClr val="lt1"/>
          </a:fillRef>
          <a:effectRef idx="0">
            <a:schemeClr val="accent1"/>
          </a:effectRef>
          <a:fontRef idx="minor">
            <a:schemeClr val="dk1"/>
          </a:fontRef>
        </p:style>
        <p:txBody>
          <a:bodyPr anchor="t"/>
          <a:lstStyle/>
          <a:p>
            <a:pPr algn="l"/>
            <a:br>
              <a:rPr lang="en-US" dirty="0">
                <a:ln>
                  <a:solidFill>
                    <a:schemeClr val="bg1"/>
                  </a:solidFill>
                </a:ln>
              </a:rPr>
            </a:br>
            <a:endParaRPr lang="en-US" b="1" dirty="0">
              <a:ln>
                <a:solidFill>
                  <a:schemeClr val="bg1"/>
                </a:solidFill>
              </a:ln>
            </a:endParaRPr>
          </a:p>
        </p:txBody>
      </p:sp>
      <p:sp>
        <p:nvSpPr>
          <p:cNvPr id="4" name="Rectangle 3"/>
          <p:cNvSpPr/>
          <p:nvPr/>
        </p:nvSpPr>
        <p:spPr>
          <a:xfrm>
            <a:off x="179512" y="188640"/>
            <a:ext cx="8784976" cy="878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i="0" u="none" strike="noStrike" spc="300" dirty="0">
                <a:solidFill>
                  <a:schemeClr val="bg1"/>
                </a:solidFill>
                <a:effectLst/>
                <a:latin typeface="Arial Narrow" panose="020B0606020202030204" pitchFamily="34" charset="0"/>
              </a:rPr>
              <a:t>Taxation of Royalties and Fees for Technical Services including TDS under Section 195-I T ACT </a:t>
            </a:r>
            <a:endParaRPr lang="en-US" sz="2000" b="1" dirty="0">
              <a:solidFill>
                <a:schemeClr val="bg1"/>
              </a:solidFill>
              <a:latin typeface="Arial Narrow" panose="020B0606020202030204" pitchFamily="34" charset="0"/>
            </a:endParaRPr>
          </a:p>
        </p:txBody>
      </p:sp>
      <p:sp>
        <p:nvSpPr>
          <p:cNvPr id="7" name="Rounded Rectangle 6"/>
          <p:cNvSpPr/>
          <p:nvPr/>
        </p:nvSpPr>
        <p:spPr>
          <a:xfrm>
            <a:off x="179512" y="6093296"/>
            <a:ext cx="8784976" cy="50405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b="1" dirty="0">
                <a:solidFill>
                  <a:srgbClr val="002060"/>
                </a:solidFill>
              </a:rPr>
              <a:t>CA </a:t>
            </a:r>
            <a:r>
              <a:rPr lang="en-US" b="1" dirty="0" err="1">
                <a:solidFill>
                  <a:srgbClr val="002060"/>
                </a:solidFill>
              </a:rPr>
              <a:t>Pradip</a:t>
            </a:r>
            <a:r>
              <a:rPr lang="en-US" b="1" dirty="0">
                <a:solidFill>
                  <a:srgbClr val="002060"/>
                </a:solidFill>
              </a:rPr>
              <a:t> K. Modi</a:t>
            </a:r>
          </a:p>
        </p:txBody>
      </p:sp>
      <p:sp>
        <p:nvSpPr>
          <p:cNvPr id="3" name="Slide Number Placeholder 2"/>
          <p:cNvSpPr>
            <a:spLocks noGrp="1"/>
          </p:cNvSpPr>
          <p:nvPr>
            <p:ph type="sldNum" sz="quarter" idx="12"/>
          </p:nvPr>
        </p:nvSpPr>
        <p:spPr>
          <a:xfrm>
            <a:off x="8305800" y="6165304"/>
            <a:ext cx="514672" cy="365125"/>
          </a:xfrm>
        </p:spPr>
        <p:txBody>
          <a:bodyPr/>
          <a:lstStyle/>
          <a:p>
            <a:fld id="{7F0169AE-EAA4-4861-8157-74D56151B078}" type="slidenum">
              <a:rPr lang="en-US" sz="2000" b="1" smtClean="0">
                <a:solidFill>
                  <a:srgbClr val="002060"/>
                </a:solidFill>
              </a:rPr>
              <a:pPr/>
              <a:t>53</a:t>
            </a:fld>
            <a:endParaRPr lang="en-US" sz="2000" b="1" dirty="0">
              <a:solidFill>
                <a:srgbClr val="002060"/>
              </a:solidFill>
            </a:endParaRPr>
          </a:p>
        </p:txBody>
      </p:sp>
      <p:pic>
        <p:nvPicPr>
          <p:cNvPr id="8" name="Picture 7">
            <a:extLst>
              <a:ext uri="{FF2B5EF4-FFF2-40B4-BE49-F238E27FC236}">
                <a16:creationId xmlns:a16="http://schemas.microsoft.com/office/drawing/2014/main" id="{9371AF51-E545-5088-A251-F2F22AEA6F61}"/>
              </a:ext>
            </a:extLst>
          </p:cNvPr>
          <p:cNvPicPr>
            <a:picLocks noChangeAspect="1"/>
          </p:cNvPicPr>
          <p:nvPr/>
        </p:nvPicPr>
        <p:blipFill>
          <a:blip r:embed="rId2"/>
          <a:stretch>
            <a:fillRect/>
          </a:stretch>
        </p:blipFill>
        <p:spPr>
          <a:xfrm>
            <a:off x="762000" y="1367484"/>
            <a:ext cx="7543800" cy="4423716"/>
          </a:xfrm>
          <a:prstGeom prst="rect">
            <a:avLst/>
          </a:prstGeom>
        </p:spPr>
      </p:pic>
    </p:spTree>
    <p:extLst>
      <p:ext uri="{BB962C8B-B14F-4D97-AF65-F5344CB8AC3E}">
        <p14:creationId xmlns:p14="http://schemas.microsoft.com/office/powerpoint/2010/main" val="7108073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16632"/>
            <a:ext cx="8928992" cy="6624736"/>
          </a:xfrm>
        </p:spPr>
        <p:style>
          <a:lnRef idx="2">
            <a:schemeClr val="accent1"/>
          </a:lnRef>
          <a:fillRef idx="1">
            <a:schemeClr val="lt1"/>
          </a:fillRef>
          <a:effectRef idx="0">
            <a:schemeClr val="accent1"/>
          </a:effectRef>
          <a:fontRef idx="minor">
            <a:schemeClr val="dk1"/>
          </a:fontRef>
        </p:style>
        <p:txBody>
          <a:bodyPr anchor="t"/>
          <a:lstStyle/>
          <a:p>
            <a:pPr algn="l"/>
            <a:br>
              <a:rPr lang="en-US" dirty="0">
                <a:ln>
                  <a:solidFill>
                    <a:schemeClr val="bg1"/>
                  </a:solidFill>
                </a:ln>
              </a:rPr>
            </a:br>
            <a:endParaRPr lang="en-US" b="1" dirty="0">
              <a:ln>
                <a:solidFill>
                  <a:schemeClr val="bg1"/>
                </a:solidFill>
              </a:ln>
            </a:endParaRPr>
          </a:p>
        </p:txBody>
      </p:sp>
      <p:sp>
        <p:nvSpPr>
          <p:cNvPr id="4" name="Rectangle 3"/>
          <p:cNvSpPr/>
          <p:nvPr/>
        </p:nvSpPr>
        <p:spPr>
          <a:xfrm>
            <a:off x="179512" y="188640"/>
            <a:ext cx="8784976" cy="878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i="0" u="none" strike="noStrike" spc="300" dirty="0">
                <a:solidFill>
                  <a:schemeClr val="bg1"/>
                </a:solidFill>
                <a:effectLst/>
                <a:latin typeface="Arial Narrow" panose="020B0606020202030204" pitchFamily="34" charset="0"/>
              </a:rPr>
              <a:t>Taxation of Royalties and Fees for Technical Services including TDS under Section 195-I T ACT </a:t>
            </a:r>
            <a:endParaRPr lang="en-US" sz="2000" b="1" dirty="0">
              <a:solidFill>
                <a:schemeClr val="bg1"/>
              </a:solidFill>
              <a:latin typeface="Arial Narrow" panose="020B0606020202030204" pitchFamily="34" charset="0"/>
            </a:endParaRPr>
          </a:p>
        </p:txBody>
      </p:sp>
      <p:sp>
        <p:nvSpPr>
          <p:cNvPr id="7" name="Rounded Rectangle 6"/>
          <p:cNvSpPr/>
          <p:nvPr/>
        </p:nvSpPr>
        <p:spPr>
          <a:xfrm>
            <a:off x="179512" y="6093296"/>
            <a:ext cx="8784976" cy="50405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b="1" dirty="0">
                <a:solidFill>
                  <a:srgbClr val="002060"/>
                </a:solidFill>
              </a:rPr>
              <a:t>CA </a:t>
            </a:r>
            <a:r>
              <a:rPr lang="en-US" b="1" dirty="0" err="1">
                <a:solidFill>
                  <a:srgbClr val="002060"/>
                </a:solidFill>
              </a:rPr>
              <a:t>Pradip</a:t>
            </a:r>
            <a:r>
              <a:rPr lang="en-US" b="1" dirty="0">
                <a:solidFill>
                  <a:srgbClr val="002060"/>
                </a:solidFill>
              </a:rPr>
              <a:t> K. Modi</a:t>
            </a:r>
          </a:p>
        </p:txBody>
      </p:sp>
      <p:sp>
        <p:nvSpPr>
          <p:cNvPr id="3" name="Slide Number Placeholder 2"/>
          <p:cNvSpPr>
            <a:spLocks noGrp="1"/>
          </p:cNvSpPr>
          <p:nvPr>
            <p:ph type="sldNum" sz="quarter" idx="12"/>
          </p:nvPr>
        </p:nvSpPr>
        <p:spPr>
          <a:xfrm>
            <a:off x="8305800" y="6165304"/>
            <a:ext cx="514672" cy="365125"/>
          </a:xfrm>
        </p:spPr>
        <p:txBody>
          <a:bodyPr/>
          <a:lstStyle/>
          <a:p>
            <a:fld id="{7F0169AE-EAA4-4861-8157-74D56151B078}" type="slidenum">
              <a:rPr lang="en-US" sz="2000" b="1" smtClean="0">
                <a:solidFill>
                  <a:srgbClr val="002060"/>
                </a:solidFill>
              </a:rPr>
              <a:pPr/>
              <a:t>54</a:t>
            </a:fld>
            <a:endParaRPr lang="en-US" sz="2000" b="1" dirty="0">
              <a:solidFill>
                <a:srgbClr val="002060"/>
              </a:solidFill>
            </a:endParaRPr>
          </a:p>
        </p:txBody>
      </p:sp>
      <p:pic>
        <p:nvPicPr>
          <p:cNvPr id="6" name="Picture 5">
            <a:extLst>
              <a:ext uri="{FF2B5EF4-FFF2-40B4-BE49-F238E27FC236}">
                <a16:creationId xmlns:a16="http://schemas.microsoft.com/office/drawing/2014/main" id="{57969CC6-046F-E5E8-5449-0901F389172E}"/>
              </a:ext>
            </a:extLst>
          </p:cNvPr>
          <p:cNvPicPr>
            <a:picLocks noChangeAspect="1"/>
          </p:cNvPicPr>
          <p:nvPr/>
        </p:nvPicPr>
        <p:blipFill>
          <a:blip r:embed="rId2"/>
          <a:stretch>
            <a:fillRect/>
          </a:stretch>
        </p:blipFill>
        <p:spPr>
          <a:xfrm>
            <a:off x="762000" y="1300493"/>
            <a:ext cx="7939366" cy="4673171"/>
          </a:xfrm>
          <a:prstGeom prst="rect">
            <a:avLst/>
          </a:prstGeom>
        </p:spPr>
      </p:pic>
    </p:spTree>
    <p:extLst>
      <p:ext uri="{BB962C8B-B14F-4D97-AF65-F5344CB8AC3E}">
        <p14:creationId xmlns:p14="http://schemas.microsoft.com/office/powerpoint/2010/main" val="2538239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16632"/>
            <a:ext cx="8928992" cy="6624736"/>
          </a:xfrm>
        </p:spPr>
        <p:style>
          <a:lnRef idx="2">
            <a:schemeClr val="accent1"/>
          </a:lnRef>
          <a:fillRef idx="1">
            <a:schemeClr val="lt1"/>
          </a:fillRef>
          <a:effectRef idx="0">
            <a:schemeClr val="accent1"/>
          </a:effectRef>
          <a:fontRef idx="minor">
            <a:schemeClr val="dk1"/>
          </a:fontRef>
        </p:style>
        <p:txBody>
          <a:bodyPr anchor="t"/>
          <a:lstStyle/>
          <a:p>
            <a:pPr algn="l"/>
            <a:br>
              <a:rPr lang="en-US" dirty="0">
                <a:ln>
                  <a:solidFill>
                    <a:schemeClr val="bg1"/>
                  </a:solidFill>
                </a:ln>
              </a:rPr>
            </a:br>
            <a:endParaRPr lang="en-US" b="1" dirty="0">
              <a:ln>
                <a:solidFill>
                  <a:schemeClr val="bg1"/>
                </a:solidFill>
              </a:ln>
            </a:endParaRPr>
          </a:p>
        </p:txBody>
      </p:sp>
      <p:sp>
        <p:nvSpPr>
          <p:cNvPr id="4" name="Rectangle 3"/>
          <p:cNvSpPr/>
          <p:nvPr/>
        </p:nvSpPr>
        <p:spPr>
          <a:xfrm>
            <a:off x="179512" y="188640"/>
            <a:ext cx="8784976" cy="878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i="0" u="none" strike="noStrike" spc="300" dirty="0">
                <a:solidFill>
                  <a:schemeClr val="bg1"/>
                </a:solidFill>
                <a:effectLst/>
                <a:latin typeface="Arial Narrow" panose="020B0606020202030204" pitchFamily="34" charset="0"/>
              </a:rPr>
              <a:t>Taxation of Royalties and Fees for Technical Services including TDS under Section 195-I T ACT </a:t>
            </a:r>
            <a:endParaRPr lang="en-US" sz="2000" b="1" dirty="0">
              <a:solidFill>
                <a:schemeClr val="bg1"/>
              </a:solidFill>
              <a:latin typeface="Arial Narrow" panose="020B0606020202030204" pitchFamily="34" charset="0"/>
            </a:endParaRPr>
          </a:p>
        </p:txBody>
      </p:sp>
      <p:sp>
        <p:nvSpPr>
          <p:cNvPr id="7" name="Rounded Rectangle 6"/>
          <p:cNvSpPr/>
          <p:nvPr/>
        </p:nvSpPr>
        <p:spPr>
          <a:xfrm>
            <a:off x="179512" y="6093296"/>
            <a:ext cx="8784976" cy="50405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b="1" dirty="0">
                <a:solidFill>
                  <a:srgbClr val="002060"/>
                </a:solidFill>
              </a:rPr>
              <a:t>CA </a:t>
            </a:r>
            <a:r>
              <a:rPr lang="en-US" b="1" dirty="0" err="1">
                <a:solidFill>
                  <a:srgbClr val="002060"/>
                </a:solidFill>
              </a:rPr>
              <a:t>Pradip</a:t>
            </a:r>
            <a:r>
              <a:rPr lang="en-US" b="1" dirty="0">
                <a:solidFill>
                  <a:srgbClr val="002060"/>
                </a:solidFill>
              </a:rPr>
              <a:t> K. Modi</a:t>
            </a:r>
          </a:p>
        </p:txBody>
      </p:sp>
      <p:sp>
        <p:nvSpPr>
          <p:cNvPr id="3" name="Slide Number Placeholder 2"/>
          <p:cNvSpPr>
            <a:spLocks noGrp="1"/>
          </p:cNvSpPr>
          <p:nvPr>
            <p:ph type="sldNum" sz="quarter" idx="12"/>
          </p:nvPr>
        </p:nvSpPr>
        <p:spPr>
          <a:xfrm>
            <a:off x="8305800" y="6165304"/>
            <a:ext cx="514672" cy="365125"/>
          </a:xfrm>
        </p:spPr>
        <p:txBody>
          <a:bodyPr/>
          <a:lstStyle/>
          <a:p>
            <a:fld id="{7F0169AE-EAA4-4861-8157-74D56151B078}" type="slidenum">
              <a:rPr lang="en-US" sz="2000" b="1" smtClean="0">
                <a:solidFill>
                  <a:srgbClr val="002060"/>
                </a:solidFill>
              </a:rPr>
              <a:pPr/>
              <a:t>55</a:t>
            </a:fld>
            <a:endParaRPr lang="en-US" sz="2000" b="1" dirty="0">
              <a:solidFill>
                <a:srgbClr val="002060"/>
              </a:solidFill>
            </a:endParaRPr>
          </a:p>
        </p:txBody>
      </p:sp>
      <p:pic>
        <p:nvPicPr>
          <p:cNvPr id="10" name="Picture 9">
            <a:extLst>
              <a:ext uri="{FF2B5EF4-FFF2-40B4-BE49-F238E27FC236}">
                <a16:creationId xmlns:a16="http://schemas.microsoft.com/office/drawing/2014/main" id="{05995375-6AA4-B552-0A82-C136732D921C}"/>
              </a:ext>
            </a:extLst>
          </p:cNvPr>
          <p:cNvPicPr>
            <a:picLocks noChangeAspect="1"/>
          </p:cNvPicPr>
          <p:nvPr/>
        </p:nvPicPr>
        <p:blipFill>
          <a:blip r:embed="rId2"/>
          <a:stretch>
            <a:fillRect/>
          </a:stretch>
        </p:blipFill>
        <p:spPr>
          <a:xfrm>
            <a:off x="990600" y="1269665"/>
            <a:ext cx="7010400" cy="4823631"/>
          </a:xfrm>
          <a:prstGeom prst="rect">
            <a:avLst/>
          </a:prstGeom>
        </p:spPr>
      </p:pic>
    </p:spTree>
    <p:extLst>
      <p:ext uri="{BB962C8B-B14F-4D97-AF65-F5344CB8AC3E}">
        <p14:creationId xmlns:p14="http://schemas.microsoft.com/office/powerpoint/2010/main" val="562475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16632"/>
            <a:ext cx="8928992" cy="6624736"/>
          </a:xfrm>
        </p:spPr>
        <p:style>
          <a:lnRef idx="2">
            <a:schemeClr val="accent1"/>
          </a:lnRef>
          <a:fillRef idx="1">
            <a:schemeClr val="lt1"/>
          </a:fillRef>
          <a:effectRef idx="0">
            <a:schemeClr val="accent1"/>
          </a:effectRef>
          <a:fontRef idx="minor">
            <a:schemeClr val="dk1"/>
          </a:fontRef>
        </p:style>
        <p:txBody>
          <a:bodyPr anchor="t"/>
          <a:lstStyle/>
          <a:p>
            <a:pPr algn="l"/>
            <a:br>
              <a:rPr lang="en-US" dirty="0">
                <a:ln>
                  <a:solidFill>
                    <a:schemeClr val="bg1"/>
                  </a:solidFill>
                </a:ln>
              </a:rPr>
            </a:br>
            <a:endParaRPr lang="en-US" b="1" dirty="0">
              <a:ln>
                <a:solidFill>
                  <a:schemeClr val="bg1"/>
                </a:solidFill>
              </a:ln>
            </a:endParaRPr>
          </a:p>
        </p:txBody>
      </p:sp>
      <p:sp>
        <p:nvSpPr>
          <p:cNvPr id="4" name="Rectangle 3"/>
          <p:cNvSpPr/>
          <p:nvPr/>
        </p:nvSpPr>
        <p:spPr>
          <a:xfrm>
            <a:off x="179512" y="188640"/>
            <a:ext cx="8784976" cy="878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i="0" u="none" strike="noStrike" spc="300" dirty="0">
                <a:solidFill>
                  <a:schemeClr val="bg1"/>
                </a:solidFill>
                <a:effectLst/>
                <a:latin typeface="Arial Narrow" panose="020B0606020202030204" pitchFamily="34" charset="0"/>
              </a:rPr>
              <a:t>Taxation of Royalties and Fees for Technical Services including TDS under Section 195-I T ACT </a:t>
            </a:r>
            <a:endParaRPr lang="en-US" sz="2000" b="1" dirty="0">
              <a:solidFill>
                <a:schemeClr val="bg1"/>
              </a:solidFill>
              <a:latin typeface="Arial Narrow" panose="020B0606020202030204" pitchFamily="34" charset="0"/>
            </a:endParaRPr>
          </a:p>
        </p:txBody>
      </p:sp>
      <p:sp>
        <p:nvSpPr>
          <p:cNvPr id="7" name="Rounded Rectangle 6"/>
          <p:cNvSpPr/>
          <p:nvPr/>
        </p:nvSpPr>
        <p:spPr>
          <a:xfrm>
            <a:off x="179512" y="6093296"/>
            <a:ext cx="8784976" cy="50405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b="1" dirty="0">
                <a:solidFill>
                  <a:srgbClr val="002060"/>
                </a:solidFill>
              </a:rPr>
              <a:t>CA </a:t>
            </a:r>
            <a:r>
              <a:rPr lang="en-US" b="1" dirty="0" err="1">
                <a:solidFill>
                  <a:srgbClr val="002060"/>
                </a:solidFill>
              </a:rPr>
              <a:t>Pradip</a:t>
            </a:r>
            <a:r>
              <a:rPr lang="en-US" b="1" dirty="0">
                <a:solidFill>
                  <a:srgbClr val="002060"/>
                </a:solidFill>
              </a:rPr>
              <a:t> K. Modi</a:t>
            </a:r>
          </a:p>
        </p:txBody>
      </p:sp>
      <p:sp>
        <p:nvSpPr>
          <p:cNvPr id="3" name="Slide Number Placeholder 2"/>
          <p:cNvSpPr>
            <a:spLocks noGrp="1"/>
          </p:cNvSpPr>
          <p:nvPr>
            <p:ph type="sldNum" sz="quarter" idx="12"/>
          </p:nvPr>
        </p:nvSpPr>
        <p:spPr>
          <a:xfrm>
            <a:off x="8305800" y="6165304"/>
            <a:ext cx="514672" cy="365125"/>
          </a:xfrm>
        </p:spPr>
        <p:txBody>
          <a:bodyPr/>
          <a:lstStyle/>
          <a:p>
            <a:fld id="{7F0169AE-EAA4-4861-8157-74D56151B078}" type="slidenum">
              <a:rPr lang="en-US" sz="2000" b="1" smtClean="0">
                <a:solidFill>
                  <a:srgbClr val="002060"/>
                </a:solidFill>
              </a:rPr>
              <a:pPr/>
              <a:t>56</a:t>
            </a:fld>
            <a:endParaRPr lang="en-US" sz="2000" b="1" dirty="0">
              <a:solidFill>
                <a:srgbClr val="002060"/>
              </a:solidFill>
            </a:endParaRPr>
          </a:p>
        </p:txBody>
      </p:sp>
      <p:pic>
        <p:nvPicPr>
          <p:cNvPr id="6" name="Picture 5">
            <a:extLst>
              <a:ext uri="{FF2B5EF4-FFF2-40B4-BE49-F238E27FC236}">
                <a16:creationId xmlns:a16="http://schemas.microsoft.com/office/drawing/2014/main" id="{FC0C32E0-5A18-F615-E5B6-946FB68FB2AC}"/>
              </a:ext>
            </a:extLst>
          </p:cNvPr>
          <p:cNvPicPr>
            <a:picLocks noChangeAspect="1"/>
          </p:cNvPicPr>
          <p:nvPr/>
        </p:nvPicPr>
        <p:blipFill>
          <a:blip r:embed="rId2"/>
          <a:stretch>
            <a:fillRect/>
          </a:stretch>
        </p:blipFill>
        <p:spPr>
          <a:xfrm>
            <a:off x="546472" y="1524000"/>
            <a:ext cx="8051056" cy="4263059"/>
          </a:xfrm>
          <a:prstGeom prst="rect">
            <a:avLst/>
          </a:prstGeom>
        </p:spPr>
      </p:pic>
    </p:spTree>
    <p:extLst>
      <p:ext uri="{BB962C8B-B14F-4D97-AF65-F5344CB8AC3E}">
        <p14:creationId xmlns:p14="http://schemas.microsoft.com/office/powerpoint/2010/main" val="12287125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16632"/>
            <a:ext cx="8928992" cy="6624736"/>
          </a:xfrm>
        </p:spPr>
        <p:style>
          <a:lnRef idx="2">
            <a:schemeClr val="accent1"/>
          </a:lnRef>
          <a:fillRef idx="1">
            <a:schemeClr val="lt1"/>
          </a:fillRef>
          <a:effectRef idx="0">
            <a:schemeClr val="accent1"/>
          </a:effectRef>
          <a:fontRef idx="minor">
            <a:schemeClr val="dk1"/>
          </a:fontRef>
        </p:style>
        <p:txBody>
          <a:bodyPr anchor="t"/>
          <a:lstStyle/>
          <a:p>
            <a:pPr algn="l"/>
            <a:br>
              <a:rPr lang="en-US" dirty="0">
                <a:ln>
                  <a:solidFill>
                    <a:schemeClr val="bg1"/>
                  </a:solidFill>
                </a:ln>
              </a:rPr>
            </a:br>
            <a:endParaRPr lang="en-US" b="1" dirty="0">
              <a:ln>
                <a:solidFill>
                  <a:schemeClr val="bg1"/>
                </a:solidFill>
              </a:ln>
            </a:endParaRPr>
          </a:p>
        </p:txBody>
      </p:sp>
      <p:sp>
        <p:nvSpPr>
          <p:cNvPr id="4" name="Rectangle 3"/>
          <p:cNvSpPr/>
          <p:nvPr/>
        </p:nvSpPr>
        <p:spPr>
          <a:xfrm>
            <a:off x="179512" y="188640"/>
            <a:ext cx="8784976" cy="878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i="0" u="none" strike="noStrike" spc="300" dirty="0">
                <a:solidFill>
                  <a:schemeClr val="bg1"/>
                </a:solidFill>
                <a:effectLst/>
                <a:latin typeface="Arial Narrow" panose="020B0606020202030204" pitchFamily="34" charset="0"/>
              </a:rPr>
              <a:t>Taxation of Royalties and Fees for Technical Services including TDS under Section 195-I T ACT </a:t>
            </a:r>
            <a:endParaRPr lang="en-US" sz="2000" b="1" dirty="0">
              <a:solidFill>
                <a:schemeClr val="bg1"/>
              </a:solidFill>
              <a:latin typeface="Arial Narrow" panose="020B0606020202030204" pitchFamily="34" charset="0"/>
            </a:endParaRPr>
          </a:p>
        </p:txBody>
      </p:sp>
      <p:sp>
        <p:nvSpPr>
          <p:cNvPr id="7" name="Rounded Rectangle 6"/>
          <p:cNvSpPr/>
          <p:nvPr/>
        </p:nvSpPr>
        <p:spPr>
          <a:xfrm>
            <a:off x="179512" y="6093296"/>
            <a:ext cx="8784976" cy="50405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b="1" dirty="0">
                <a:solidFill>
                  <a:srgbClr val="002060"/>
                </a:solidFill>
              </a:rPr>
              <a:t>CA </a:t>
            </a:r>
            <a:r>
              <a:rPr lang="en-US" b="1" dirty="0" err="1">
                <a:solidFill>
                  <a:srgbClr val="002060"/>
                </a:solidFill>
              </a:rPr>
              <a:t>Pradip</a:t>
            </a:r>
            <a:r>
              <a:rPr lang="en-US" b="1" dirty="0">
                <a:solidFill>
                  <a:srgbClr val="002060"/>
                </a:solidFill>
              </a:rPr>
              <a:t> K. Modi</a:t>
            </a:r>
          </a:p>
        </p:txBody>
      </p:sp>
      <p:sp>
        <p:nvSpPr>
          <p:cNvPr id="3" name="Slide Number Placeholder 2"/>
          <p:cNvSpPr>
            <a:spLocks noGrp="1"/>
          </p:cNvSpPr>
          <p:nvPr>
            <p:ph type="sldNum" sz="quarter" idx="12"/>
          </p:nvPr>
        </p:nvSpPr>
        <p:spPr>
          <a:xfrm>
            <a:off x="8305800" y="6165304"/>
            <a:ext cx="514672" cy="365125"/>
          </a:xfrm>
        </p:spPr>
        <p:txBody>
          <a:bodyPr/>
          <a:lstStyle/>
          <a:p>
            <a:fld id="{7F0169AE-EAA4-4861-8157-74D56151B078}" type="slidenum">
              <a:rPr lang="en-US" sz="2000" b="1" smtClean="0">
                <a:solidFill>
                  <a:srgbClr val="002060"/>
                </a:solidFill>
              </a:rPr>
              <a:pPr/>
              <a:t>57</a:t>
            </a:fld>
            <a:endParaRPr lang="en-US" sz="2000" b="1" dirty="0">
              <a:solidFill>
                <a:srgbClr val="002060"/>
              </a:solidFill>
            </a:endParaRPr>
          </a:p>
        </p:txBody>
      </p:sp>
      <p:pic>
        <p:nvPicPr>
          <p:cNvPr id="8" name="Picture 7">
            <a:extLst>
              <a:ext uri="{FF2B5EF4-FFF2-40B4-BE49-F238E27FC236}">
                <a16:creationId xmlns:a16="http://schemas.microsoft.com/office/drawing/2014/main" id="{CEA30F75-7DD1-6393-BF6E-8B42D939E8BE}"/>
              </a:ext>
            </a:extLst>
          </p:cNvPr>
          <p:cNvPicPr>
            <a:picLocks noChangeAspect="1"/>
          </p:cNvPicPr>
          <p:nvPr/>
        </p:nvPicPr>
        <p:blipFill>
          <a:blip r:embed="rId2"/>
          <a:stretch>
            <a:fillRect/>
          </a:stretch>
        </p:blipFill>
        <p:spPr>
          <a:xfrm>
            <a:off x="407693" y="1676400"/>
            <a:ext cx="8541555" cy="2429256"/>
          </a:xfrm>
          <a:prstGeom prst="rect">
            <a:avLst/>
          </a:prstGeom>
        </p:spPr>
      </p:pic>
    </p:spTree>
    <p:extLst>
      <p:ext uri="{BB962C8B-B14F-4D97-AF65-F5344CB8AC3E}">
        <p14:creationId xmlns:p14="http://schemas.microsoft.com/office/powerpoint/2010/main" val="37452272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16632"/>
            <a:ext cx="8928992" cy="6624736"/>
          </a:xfrm>
        </p:spPr>
        <p:style>
          <a:lnRef idx="2">
            <a:schemeClr val="accent1"/>
          </a:lnRef>
          <a:fillRef idx="1">
            <a:schemeClr val="lt1"/>
          </a:fillRef>
          <a:effectRef idx="0">
            <a:schemeClr val="accent1"/>
          </a:effectRef>
          <a:fontRef idx="minor">
            <a:schemeClr val="dk1"/>
          </a:fontRef>
        </p:style>
        <p:txBody>
          <a:bodyPr anchor="t"/>
          <a:lstStyle/>
          <a:p>
            <a:pPr algn="l"/>
            <a:br>
              <a:rPr lang="en-US" dirty="0">
                <a:ln>
                  <a:solidFill>
                    <a:schemeClr val="bg1"/>
                  </a:solidFill>
                </a:ln>
              </a:rPr>
            </a:br>
            <a:endParaRPr lang="en-US" b="1" dirty="0">
              <a:ln>
                <a:solidFill>
                  <a:schemeClr val="bg1"/>
                </a:solidFill>
              </a:ln>
            </a:endParaRPr>
          </a:p>
        </p:txBody>
      </p:sp>
      <p:sp>
        <p:nvSpPr>
          <p:cNvPr id="4" name="Rectangle 3"/>
          <p:cNvSpPr/>
          <p:nvPr/>
        </p:nvSpPr>
        <p:spPr>
          <a:xfrm>
            <a:off x="179512" y="188640"/>
            <a:ext cx="8784976" cy="878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i="0" u="none" strike="noStrike" spc="300" dirty="0">
                <a:solidFill>
                  <a:schemeClr val="bg1"/>
                </a:solidFill>
                <a:effectLst/>
                <a:latin typeface="Arial Narrow" panose="020B0606020202030204" pitchFamily="34" charset="0"/>
              </a:rPr>
              <a:t>Taxation of Royalties and Fees for Technical Services including TDS under Section 195-I T ACT </a:t>
            </a:r>
            <a:endParaRPr lang="en-US" sz="2000" b="1" dirty="0">
              <a:solidFill>
                <a:schemeClr val="bg1"/>
              </a:solidFill>
              <a:latin typeface="Arial Narrow" panose="020B0606020202030204" pitchFamily="34" charset="0"/>
            </a:endParaRPr>
          </a:p>
        </p:txBody>
      </p:sp>
      <p:sp>
        <p:nvSpPr>
          <p:cNvPr id="7" name="Rounded Rectangle 6"/>
          <p:cNvSpPr/>
          <p:nvPr/>
        </p:nvSpPr>
        <p:spPr>
          <a:xfrm>
            <a:off x="179512" y="6093296"/>
            <a:ext cx="8784976" cy="50405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b="1" dirty="0">
                <a:solidFill>
                  <a:srgbClr val="002060"/>
                </a:solidFill>
              </a:rPr>
              <a:t>CA </a:t>
            </a:r>
            <a:r>
              <a:rPr lang="en-US" b="1" dirty="0" err="1">
                <a:solidFill>
                  <a:srgbClr val="002060"/>
                </a:solidFill>
              </a:rPr>
              <a:t>Pradip</a:t>
            </a:r>
            <a:r>
              <a:rPr lang="en-US" b="1" dirty="0">
                <a:solidFill>
                  <a:srgbClr val="002060"/>
                </a:solidFill>
              </a:rPr>
              <a:t> K. Modi</a:t>
            </a:r>
          </a:p>
        </p:txBody>
      </p:sp>
      <p:sp>
        <p:nvSpPr>
          <p:cNvPr id="3" name="Slide Number Placeholder 2"/>
          <p:cNvSpPr>
            <a:spLocks noGrp="1"/>
          </p:cNvSpPr>
          <p:nvPr>
            <p:ph type="sldNum" sz="quarter" idx="12"/>
          </p:nvPr>
        </p:nvSpPr>
        <p:spPr>
          <a:xfrm>
            <a:off x="8305800" y="6165304"/>
            <a:ext cx="514672" cy="365125"/>
          </a:xfrm>
        </p:spPr>
        <p:txBody>
          <a:bodyPr/>
          <a:lstStyle/>
          <a:p>
            <a:fld id="{7F0169AE-EAA4-4861-8157-74D56151B078}" type="slidenum">
              <a:rPr lang="en-US" sz="2000" b="1" smtClean="0">
                <a:solidFill>
                  <a:srgbClr val="002060"/>
                </a:solidFill>
              </a:rPr>
              <a:pPr/>
              <a:t>58</a:t>
            </a:fld>
            <a:endParaRPr lang="en-US" sz="2000" b="1" dirty="0">
              <a:solidFill>
                <a:srgbClr val="002060"/>
              </a:solidFill>
            </a:endParaRPr>
          </a:p>
        </p:txBody>
      </p:sp>
      <p:pic>
        <p:nvPicPr>
          <p:cNvPr id="6" name="Picture 5">
            <a:extLst>
              <a:ext uri="{FF2B5EF4-FFF2-40B4-BE49-F238E27FC236}">
                <a16:creationId xmlns:a16="http://schemas.microsoft.com/office/drawing/2014/main" id="{21E5A6A9-4D32-FE6C-3997-81737EC47C5F}"/>
              </a:ext>
            </a:extLst>
          </p:cNvPr>
          <p:cNvPicPr>
            <a:picLocks noChangeAspect="1"/>
          </p:cNvPicPr>
          <p:nvPr/>
        </p:nvPicPr>
        <p:blipFill>
          <a:blip r:embed="rId2"/>
          <a:stretch>
            <a:fillRect/>
          </a:stretch>
        </p:blipFill>
        <p:spPr>
          <a:xfrm>
            <a:off x="372982" y="1371600"/>
            <a:ext cx="8398035" cy="2659000"/>
          </a:xfrm>
          <a:prstGeom prst="rect">
            <a:avLst/>
          </a:prstGeom>
        </p:spPr>
      </p:pic>
    </p:spTree>
    <p:extLst>
      <p:ext uri="{BB962C8B-B14F-4D97-AF65-F5344CB8AC3E}">
        <p14:creationId xmlns:p14="http://schemas.microsoft.com/office/powerpoint/2010/main" val="19826020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16632"/>
            <a:ext cx="8928992" cy="6624736"/>
          </a:xfrm>
        </p:spPr>
        <p:style>
          <a:lnRef idx="2">
            <a:schemeClr val="accent1"/>
          </a:lnRef>
          <a:fillRef idx="1">
            <a:schemeClr val="lt1"/>
          </a:fillRef>
          <a:effectRef idx="0">
            <a:schemeClr val="accent1"/>
          </a:effectRef>
          <a:fontRef idx="minor">
            <a:schemeClr val="dk1"/>
          </a:fontRef>
        </p:style>
        <p:txBody>
          <a:bodyPr anchor="t"/>
          <a:lstStyle/>
          <a:p>
            <a:pPr algn="l"/>
            <a:br>
              <a:rPr lang="en-US" dirty="0">
                <a:ln>
                  <a:solidFill>
                    <a:schemeClr val="bg1"/>
                  </a:solidFill>
                </a:ln>
              </a:rPr>
            </a:br>
            <a:endParaRPr lang="en-US" b="1" dirty="0">
              <a:ln>
                <a:solidFill>
                  <a:schemeClr val="bg1"/>
                </a:solidFill>
              </a:ln>
            </a:endParaRPr>
          </a:p>
        </p:txBody>
      </p:sp>
      <p:sp>
        <p:nvSpPr>
          <p:cNvPr id="4" name="Rectangle 3"/>
          <p:cNvSpPr/>
          <p:nvPr/>
        </p:nvSpPr>
        <p:spPr>
          <a:xfrm>
            <a:off x="179512" y="188640"/>
            <a:ext cx="8784976" cy="878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i="0" u="none" strike="noStrike" spc="300" dirty="0">
                <a:solidFill>
                  <a:schemeClr val="bg1"/>
                </a:solidFill>
                <a:effectLst/>
                <a:latin typeface="Arial Narrow" panose="020B0606020202030204" pitchFamily="34" charset="0"/>
              </a:rPr>
              <a:t>Taxation of Royalties and Fees for Technical Services including TDS under Section 195-I T ACT </a:t>
            </a:r>
            <a:endParaRPr lang="en-US" sz="2000" b="1" dirty="0">
              <a:solidFill>
                <a:schemeClr val="bg1"/>
              </a:solidFill>
              <a:latin typeface="Arial Narrow" panose="020B0606020202030204" pitchFamily="34" charset="0"/>
            </a:endParaRPr>
          </a:p>
        </p:txBody>
      </p:sp>
      <p:sp>
        <p:nvSpPr>
          <p:cNvPr id="7" name="Rounded Rectangle 6"/>
          <p:cNvSpPr/>
          <p:nvPr/>
        </p:nvSpPr>
        <p:spPr>
          <a:xfrm>
            <a:off x="179512" y="6093296"/>
            <a:ext cx="8784976" cy="50405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b="1" dirty="0">
                <a:solidFill>
                  <a:srgbClr val="002060"/>
                </a:solidFill>
              </a:rPr>
              <a:t>CA </a:t>
            </a:r>
            <a:r>
              <a:rPr lang="en-US" b="1" dirty="0" err="1">
                <a:solidFill>
                  <a:srgbClr val="002060"/>
                </a:solidFill>
              </a:rPr>
              <a:t>Pradip</a:t>
            </a:r>
            <a:r>
              <a:rPr lang="en-US" b="1" dirty="0">
                <a:solidFill>
                  <a:srgbClr val="002060"/>
                </a:solidFill>
              </a:rPr>
              <a:t> K. Modi</a:t>
            </a:r>
          </a:p>
        </p:txBody>
      </p:sp>
      <p:sp>
        <p:nvSpPr>
          <p:cNvPr id="3" name="Slide Number Placeholder 2"/>
          <p:cNvSpPr>
            <a:spLocks noGrp="1"/>
          </p:cNvSpPr>
          <p:nvPr>
            <p:ph type="sldNum" sz="quarter" idx="12"/>
          </p:nvPr>
        </p:nvSpPr>
        <p:spPr>
          <a:xfrm>
            <a:off x="8305800" y="6165304"/>
            <a:ext cx="514672" cy="365125"/>
          </a:xfrm>
        </p:spPr>
        <p:txBody>
          <a:bodyPr/>
          <a:lstStyle/>
          <a:p>
            <a:fld id="{7F0169AE-EAA4-4861-8157-74D56151B078}" type="slidenum">
              <a:rPr lang="en-US" sz="2000" b="1" smtClean="0">
                <a:solidFill>
                  <a:srgbClr val="002060"/>
                </a:solidFill>
              </a:rPr>
              <a:pPr/>
              <a:t>59</a:t>
            </a:fld>
            <a:endParaRPr lang="en-US" sz="2000" b="1" dirty="0">
              <a:solidFill>
                <a:srgbClr val="002060"/>
              </a:solidFill>
            </a:endParaRPr>
          </a:p>
        </p:txBody>
      </p:sp>
      <p:pic>
        <p:nvPicPr>
          <p:cNvPr id="8" name="Picture 7">
            <a:extLst>
              <a:ext uri="{FF2B5EF4-FFF2-40B4-BE49-F238E27FC236}">
                <a16:creationId xmlns:a16="http://schemas.microsoft.com/office/drawing/2014/main" id="{98B7517D-A335-77CB-CFEA-8F32082309E3}"/>
              </a:ext>
            </a:extLst>
          </p:cNvPr>
          <p:cNvPicPr>
            <a:picLocks noChangeAspect="1"/>
          </p:cNvPicPr>
          <p:nvPr/>
        </p:nvPicPr>
        <p:blipFill>
          <a:blip r:embed="rId2"/>
          <a:stretch>
            <a:fillRect/>
          </a:stretch>
        </p:blipFill>
        <p:spPr>
          <a:xfrm>
            <a:off x="838200" y="1138809"/>
            <a:ext cx="7467600" cy="4795232"/>
          </a:xfrm>
          <a:prstGeom prst="rect">
            <a:avLst/>
          </a:prstGeom>
        </p:spPr>
      </p:pic>
    </p:spTree>
    <p:extLst>
      <p:ext uri="{BB962C8B-B14F-4D97-AF65-F5344CB8AC3E}">
        <p14:creationId xmlns:p14="http://schemas.microsoft.com/office/powerpoint/2010/main" val="658184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16632"/>
            <a:ext cx="8928992" cy="6624736"/>
          </a:xfrm>
        </p:spPr>
        <p:style>
          <a:lnRef idx="2">
            <a:schemeClr val="accent1"/>
          </a:lnRef>
          <a:fillRef idx="1">
            <a:schemeClr val="lt1"/>
          </a:fillRef>
          <a:effectRef idx="0">
            <a:schemeClr val="accent1"/>
          </a:effectRef>
          <a:fontRef idx="minor">
            <a:schemeClr val="dk1"/>
          </a:fontRef>
        </p:style>
        <p:txBody>
          <a:bodyPr anchor="t"/>
          <a:lstStyle/>
          <a:p>
            <a:pPr algn="just"/>
            <a:endParaRPr lang="en-US" dirty="0">
              <a:ln>
                <a:solidFill>
                  <a:schemeClr val="bg1"/>
                </a:solidFill>
              </a:ln>
            </a:endParaRPr>
          </a:p>
        </p:txBody>
      </p:sp>
      <p:sp>
        <p:nvSpPr>
          <p:cNvPr id="4" name="Rectangle 3"/>
          <p:cNvSpPr/>
          <p:nvPr/>
        </p:nvSpPr>
        <p:spPr>
          <a:xfrm>
            <a:off x="179512" y="188640"/>
            <a:ext cx="8784976"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i="0" u="none" strike="noStrike" spc="300" dirty="0">
                <a:solidFill>
                  <a:schemeClr val="bg1"/>
                </a:solidFill>
                <a:effectLst/>
                <a:latin typeface="Arial Narrow" panose="020B0606020202030204" pitchFamily="34" charset="0"/>
              </a:rPr>
              <a:t>Taxation of Royalties and Fees for Technical Services including TDS under Section 195-I T ACT </a:t>
            </a:r>
            <a:endParaRPr lang="en-US" sz="2000" b="1" dirty="0">
              <a:solidFill>
                <a:schemeClr val="bg1"/>
              </a:solidFill>
              <a:latin typeface="Arial Narrow" panose="020B0606020202030204" pitchFamily="34" charset="0"/>
            </a:endParaRPr>
          </a:p>
        </p:txBody>
      </p:sp>
      <p:sp>
        <p:nvSpPr>
          <p:cNvPr id="7" name="Rounded Rectangle 6"/>
          <p:cNvSpPr/>
          <p:nvPr/>
        </p:nvSpPr>
        <p:spPr>
          <a:xfrm>
            <a:off x="179512" y="6093296"/>
            <a:ext cx="8784976" cy="50405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b="1" dirty="0">
                <a:solidFill>
                  <a:srgbClr val="002060"/>
                </a:solidFill>
              </a:rPr>
              <a:t>CA </a:t>
            </a:r>
            <a:r>
              <a:rPr lang="en-US" b="1" dirty="0" err="1">
                <a:solidFill>
                  <a:srgbClr val="002060"/>
                </a:solidFill>
              </a:rPr>
              <a:t>Pradip</a:t>
            </a:r>
            <a:r>
              <a:rPr lang="en-US" b="1" dirty="0">
                <a:solidFill>
                  <a:srgbClr val="002060"/>
                </a:solidFill>
              </a:rPr>
              <a:t> K. Modi</a:t>
            </a:r>
          </a:p>
        </p:txBody>
      </p:sp>
      <p:sp>
        <p:nvSpPr>
          <p:cNvPr id="3" name="Slide Number Placeholder 2"/>
          <p:cNvSpPr>
            <a:spLocks noGrp="1"/>
          </p:cNvSpPr>
          <p:nvPr>
            <p:ph type="sldNum" sz="quarter" idx="12"/>
          </p:nvPr>
        </p:nvSpPr>
        <p:spPr>
          <a:xfrm>
            <a:off x="8460432" y="6165304"/>
            <a:ext cx="360040" cy="365125"/>
          </a:xfrm>
        </p:spPr>
        <p:txBody>
          <a:bodyPr/>
          <a:lstStyle/>
          <a:p>
            <a:fld id="{7F0169AE-EAA4-4861-8157-74D56151B078}" type="slidenum">
              <a:rPr lang="en-US" sz="2000" b="1" smtClean="0">
                <a:solidFill>
                  <a:srgbClr val="002060"/>
                </a:solidFill>
              </a:rPr>
              <a:pPr/>
              <a:t>6</a:t>
            </a:fld>
            <a:endParaRPr lang="en-US" sz="2000" b="1" dirty="0">
              <a:solidFill>
                <a:srgbClr val="002060"/>
              </a:solidFill>
            </a:endParaRPr>
          </a:p>
        </p:txBody>
      </p:sp>
      <p:pic>
        <p:nvPicPr>
          <p:cNvPr id="8" name="Picture 7">
            <a:extLst>
              <a:ext uri="{FF2B5EF4-FFF2-40B4-BE49-F238E27FC236}">
                <a16:creationId xmlns:a16="http://schemas.microsoft.com/office/drawing/2014/main" id="{E0883491-5F22-E4FD-D1CD-29E700246B2D}"/>
              </a:ext>
            </a:extLst>
          </p:cNvPr>
          <p:cNvPicPr>
            <a:picLocks noChangeAspect="1"/>
          </p:cNvPicPr>
          <p:nvPr/>
        </p:nvPicPr>
        <p:blipFill>
          <a:blip r:embed="rId2"/>
          <a:stretch>
            <a:fillRect/>
          </a:stretch>
        </p:blipFill>
        <p:spPr>
          <a:xfrm>
            <a:off x="331058" y="2660181"/>
            <a:ext cx="8381402" cy="2319382"/>
          </a:xfrm>
          <a:prstGeom prst="rect">
            <a:avLst/>
          </a:prstGeom>
        </p:spPr>
      </p:pic>
      <p:sp>
        <p:nvSpPr>
          <p:cNvPr id="9" name="TextBox 8">
            <a:extLst>
              <a:ext uri="{FF2B5EF4-FFF2-40B4-BE49-F238E27FC236}">
                <a16:creationId xmlns:a16="http://schemas.microsoft.com/office/drawing/2014/main" id="{F0047F14-BB43-B11A-FAE8-580129E9AD90}"/>
              </a:ext>
            </a:extLst>
          </p:cNvPr>
          <p:cNvSpPr txBox="1"/>
          <p:nvPr/>
        </p:nvSpPr>
        <p:spPr>
          <a:xfrm>
            <a:off x="431540" y="1600200"/>
            <a:ext cx="8280920" cy="369332"/>
          </a:xfrm>
          <a:prstGeom prst="rect">
            <a:avLst/>
          </a:prstGeom>
          <a:noFill/>
        </p:spPr>
        <p:txBody>
          <a:bodyPr wrap="square" rtlCol="0">
            <a:spAutoFit/>
          </a:bodyPr>
          <a:lstStyle/>
          <a:p>
            <a:pPr marL="342900" indent="-342900" algn="just">
              <a:buFont typeface="Wingdings" panose="05000000000000000000" pitchFamily="2" charset="2"/>
              <a:buChar char="v"/>
              <a:tabLst>
                <a:tab pos="1608138" algn="l"/>
              </a:tabLst>
            </a:pPr>
            <a:r>
              <a:rPr lang="en-US" dirty="0">
                <a:latin typeface="Times New Roman" panose="02020603050405020304" pitchFamily="18" charset="0"/>
                <a:cs typeface="Times New Roman" panose="02020603050405020304" pitchFamily="18" charset="0"/>
              </a:rPr>
              <a:t>Constitution of India  Article – 245</a:t>
            </a:r>
          </a:p>
        </p:txBody>
      </p:sp>
    </p:spTree>
    <p:extLst>
      <p:ext uri="{BB962C8B-B14F-4D97-AF65-F5344CB8AC3E}">
        <p14:creationId xmlns:p14="http://schemas.microsoft.com/office/powerpoint/2010/main" val="13412582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16632"/>
            <a:ext cx="8928992" cy="6624736"/>
          </a:xfrm>
        </p:spPr>
        <p:style>
          <a:lnRef idx="2">
            <a:schemeClr val="accent1"/>
          </a:lnRef>
          <a:fillRef idx="1">
            <a:schemeClr val="lt1"/>
          </a:fillRef>
          <a:effectRef idx="0">
            <a:schemeClr val="accent1"/>
          </a:effectRef>
          <a:fontRef idx="minor">
            <a:schemeClr val="dk1"/>
          </a:fontRef>
        </p:style>
        <p:txBody>
          <a:bodyPr anchor="t"/>
          <a:lstStyle/>
          <a:p>
            <a:pPr algn="l"/>
            <a:br>
              <a:rPr lang="en-US" dirty="0">
                <a:ln>
                  <a:solidFill>
                    <a:schemeClr val="bg1"/>
                  </a:solidFill>
                </a:ln>
              </a:rPr>
            </a:br>
            <a:endParaRPr lang="en-US" b="1" dirty="0">
              <a:ln>
                <a:solidFill>
                  <a:schemeClr val="bg1"/>
                </a:solidFill>
              </a:ln>
            </a:endParaRPr>
          </a:p>
        </p:txBody>
      </p:sp>
      <p:sp>
        <p:nvSpPr>
          <p:cNvPr id="4" name="Rectangle 3"/>
          <p:cNvSpPr/>
          <p:nvPr/>
        </p:nvSpPr>
        <p:spPr>
          <a:xfrm>
            <a:off x="179512" y="188640"/>
            <a:ext cx="8784976" cy="878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i="0" u="none" strike="noStrike" spc="300" dirty="0">
                <a:solidFill>
                  <a:schemeClr val="bg1"/>
                </a:solidFill>
                <a:effectLst/>
                <a:latin typeface="Arial Narrow" panose="020B0606020202030204" pitchFamily="34" charset="0"/>
              </a:rPr>
              <a:t>Taxation of Royalties and Fees for Technical Services including TDS under Section 195-I T ACT </a:t>
            </a:r>
            <a:endParaRPr lang="en-US" sz="2000" b="1" dirty="0">
              <a:solidFill>
                <a:schemeClr val="bg1"/>
              </a:solidFill>
              <a:latin typeface="Arial Narrow" panose="020B0606020202030204" pitchFamily="34" charset="0"/>
            </a:endParaRPr>
          </a:p>
        </p:txBody>
      </p:sp>
      <p:sp>
        <p:nvSpPr>
          <p:cNvPr id="7" name="Rounded Rectangle 6"/>
          <p:cNvSpPr/>
          <p:nvPr/>
        </p:nvSpPr>
        <p:spPr>
          <a:xfrm>
            <a:off x="179512" y="6093296"/>
            <a:ext cx="8784976" cy="50405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b="1" dirty="0">
                <a:solidFill>
                  <a:srgbClr val="002060"/>
                </a:solidFill>
              </a:rPr>
              <a:t>CA </a:t>
            </a:r>
            <a:r>
              <a:rPr lang="en-US" b="1" dirty="0" err="1">
                <a:solidFill>
                  <a:srgbClr val="002060"/>
                </a:solidFill>
              </a:rPr>
              <a:t>Pradip</a:t>
            </a:r>
            <a:r>
              <a:rPr lang="en-US" b="1" dirty="0">
                <a:solidFill>
                  <a:srgbClr val="002060"/>
                </a:solidFill>
              </a:rPr>
              <a:t> K. Modi</a:t>
            </a:r>
          </a:p>
        </p:txBody>
      </p:sp>
      <p:sp>
        <p:nvSpPr>
          <p:cNvPr id="3" name="Slide Number Placeholder 2"/>
          <p:cNvSpPr>
            <a:spLocks noGrp="1"/>
          </p:cNvSpPr>
          <p:nvPr>
            <p:ph type="sldNum" sz="quarter" idx="12"/>
          </p:nvPr>
        </p:nvSpPr>
        <p:spPr>
          <a:xfrm>
            <a:off x="8305800" y="6165304"/>
            <a:ext cx="514672" cy="365125"/>
          </a:xfrm>
        </p:spPr>
        <p:txBody>
          <a:bodyPr/>
          <a:lstStyle/>
          <a:p>
            <a:fld id="{7F0169AE-EAA4-4861-8157-74D56151B078}" type="slidenum">
              <a:rPr lang="en-US" sz="2000" b="1" smtClean="0">
                <a:solidFill>
                  <a:srgbClr val="002060"/>
                </a:solidFill>
              </a:rPr>
              <a:pPr/>
              <a:t>60</a:t>
            </a:fld>
            <a:endParaRPr lang="en-US" sz="2000" b="1" dirty="0">
              <a:solidFill>
                <a:srgbClr val="002060"/>
              </a:solidFill>
            </a:endParaRPr>
          </a:p>
        </p:txBody>
      </p:sp>
      <p:pic>
        <p:nvPicPr>
          <p:cNvPr id="6" name="Picture 5">
            <a:extLst>
              <a:ext uri="{FF2B5EF4-FFF2-40B4-BE49-F238E27FC236}">
                <a16:creationId xmlns:a16="http://schemas.microsoft.com/office/drawing/2014/main" id="{389981E2-B102-CF1A-9432-D97B9D6C1599}"/>
              </a:ext>
            </a:extLst>
          </p:cNvPr>
          <p:cNvPicPr>
            <a:picLocks noChangeAspect="1"/>
          </p:cNvPicPr>
          <p:nvPr/>
        </p:nvPicPr>
        <p:blipFill>
          <a:blip r:embed="rId2"/>
          <a:stretch>
            <a:fillRect/>
          </a:stretch>
        </p:blipFill>
        <p:spPr>
          <a:xfrm>
            <a:off x="247636" y="1524000"/>
            <a:ext cx="8560644" cy="2371725"/>
          </a:xfrm>
          <a:prstGeom prst="rect">
            <a:avLst/>
          </a:prstGeom>
        </p:spPr>
      </p:pic>
    </p:spTree>
    <p:extLst>
      <p:ext uri="{BB962C8B-B14F-4D97-AF65-F5344CB8AC3E}">
        <p14:creationId xmlns:p14="http://schemas.microsoft.com/office/powerpoint/2010/main" val="15885140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16632"/>
            <a:ext cx="8928992" cy="6624736"/>
          </a:xfrm>
        </p:spPr>
        <p:style>
          <a:lnRef idx="2">
            <a:schemeClr val="accent1"/>
          </a:lnRef>
          <a:fillRef idx="1">
            <a:schemeClr val="lt1"/>
          </a:fillRef>
          <a:effectRef idx="0">
            <a:schemeClr val="accent1"/>
          </a:effectRef>
          <a:fontRef idx="minor">
            <a:schemeClr val="dk1"/>
          </a:fontRef>
        </p:style>
        <p:txBody>
          <a:bodyPr anchor="t"/>
          <a:lstStyle/>
          <a:p>
            <a:pPr algn="l"/>
            <a:br>
              <a:rPr lang="en-US" dirty="0">
                <a:ln>
                  <a:solidFill>
                    <a:schemeClr val="bg1"/>
                  </a:solidFill>
                </a:ln>
              </a:rPr>
            </a:br>
            <a:endParaRPr lang="en-US" b="1" dirty="0">
              <a:ln>
                <a:solidFill>
                  <a:schemeClr val="bg1"/>
                </a:solidFill>
              </a:ln>
            </a:endParaRPr>
          </a:p>
        </p:txBody>
      </p:sp>
      <p:sp>
        <p:nvSpPr>
          <p:cNvPr id="4" name="Rectangle 3"/>
          <p:cNvSpPr/>
          <p:nvPr/>
        </p:nvSpPr>
        <p:spPr>
          <a:xfrm>
            <a:off x="179512" y="188640"/>
            <a:ext cx="8784976" cy="878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i="0" u="none" strike="noStrike" spc="300" dirty="0">
                <a:solidFill>
                  <a:schemeClr val="bg1"/>
                </a:solidFill>
                <a:effectLst/>
                <a:latin typeface="Arial Narrow" panose="020B0606020202030204" pitchFamily="34" charset="0"/>
              </a:rPr>
              <a:t>Taxation of Royalties and Fees for Technical Services including TDS under Section 195-I T ACT </a:t>
            </a:r>
            <a:endParaRPr lang="en-US" sz="2000" b="1" dirty="0">
              <a:solidFill>
                <a:schemeClr val="bg1"/>
              </a:solidFill>
              <a:latin typeface="Arial Narrow" panose="020B0606020202030204" pitchFamily="34" charset="0"/>
            </a:endParaRPr>
          </a:p>
        </p:txBody>
      </p:sp>
      <p:sp>
        <p:nvSpPr>
          <p:cNvPr id="7" name="Rounded Rectangle 6"/>
          <p:cNvSpPr/>
          <p:nvPr/>
        </p:nvSpPr>
        <p:spPr>
          <a:xfrm>
            <a:off x="179512" y="6093296"/>
            <a:ext cx="8784976" cy="50405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b="1" dirty="0">
                <a:solidFill>
                  <a:srgbClr val="002060"/>
                </a:solidFill>
              </a:rPr>
              <a:t>CA </a:t>
            </a:r>
            <a:r>
              <a:rPr lang="en-US" b="1" dirty="0" err="1">
                <a:solidFill>
                  <a:srgbClr val="002060"/>
                </a:solidFill>
              </a:rPr>
              <a:t>Pradip</a:t>
            </a:r>
            <a:r>
              <a:rPr lang="en-US" b="1" dirty="0">
                <a:solidFill>
                  <a:srgbClr val="002060"/>
                </a:solidFill>
              </a:rPr>
              <a:t> K. Modi</a:t>
            </a:r>
          </a:p>
        </p:txBody>
      </p:sp>
      <p:sp>
        <p:nvSpPr>
          <p:cNvPr id="3" name="Slide Number Placeholder 2"/>
          <p:cNvSpPr>
            <a:spLocks noGrp="1"/>
          </p:cNvSpPr>
          <p:nvPr>
            <p:ph type="sldNum" sz="quarter" idx="12"/>
          </p:nvPr>
        </p:nvSpPr>
        <p:spPr>
          <a:xfrm>
            <a:off x="8305800" y="6165304"/>
            <a:ext cx="514672" cy="365125"/>
          </a:xfrm>
        </p:spPr>
        <p:txBody>
          <a:bodyPr/>
          <a:lstStyle/>
          <a:p>
            <a:fld id="{7F0169AE-EAA4-4861-8157-74D56151B078}" type="slidenum">
              <a:rPr lang="en-US" sz="2000" b="1" smtClean="0">
                <a:solidFill>
                  <a:srgbClr val="002060"/>
                </a:solidFill>
              </a:rPr>
              <a:pPr/>
              <a:t>61</a:t>
            </a:fld>
            <a:endParaRPr lang="en-US" sz="2000" b="1" dirty="0">
              <a:solidFill>
                <a:srgbClr val="002060"/>
              </a:solidFill>
            </a:endParaRPr>
          </a:p>
        </p:txBody>
      </p:sp>
      <p:pic>
        <p:nvPicPr>
          <p:cNvPr id="8" name="Picture 7">
            <a:extLst>
              <a:ext uri="{FF2B5EF4-FFF2-40B4-BE49-F238E27FC236}">
                <a16:creationId xmlns:a16="http://schemas.microsoft.com/office/drawing/2014/main" id="{60A0E4BF-D27D-BFD5-A695-34E8FDB150C5}"/>
              </a:ext>
            </a:extLst>
          </p:cNvPr>
          <p:cNvPicPr>
            <a:picLocks noChangeAspect="1"/>
          </p:cNvPicPr>
          <p:nvPr/>
        </p:nvPicPr>
        <p:blipFill>
          <a:blip r:embed="rId2"/>
          <a:stretch>
            <a:fillRect/>
          </a:stretch>
        </p:blipFill>
        <p:spPr>
          <a:xfrm>
            <a:off x="609600" y="1257299"/>
            <a:ext cx="7696200" cy="4769073"/>
          </a:xfrm>
          <a:prstGeom prst="rect">
            <a:avLst/>
          </a:prstGeom>
        </p:spPr>
      </p:pic>
    </p:spTree>
    <p:extLst>
      <p:ext uri="{BB962C8B-B14F-4D97-AF65-F5344CB8AC3E}">
        <p14:creationId xmlns:p14="http://schemas.microsoft.com/office/powerpoint/2010/main" val="41997162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16632"/>
            <a:ext cx="8928992" cy="6624736"/>
          </a:xfrm>
        </p:spPr>
        <p:style>
          <a:lnRef idx="2">
            <a:schemeClr val="accent1"/>
          </a:lnRef>
          <a:fillRef idx="1">
            <a:schemeClr val="lt1"/>
          </a:fillRef>
          <a:effectRef idx="0">
            <a:schemeClr val="accent1"/>
          </a:effectRef>
          <a:fontRef idx="minor">
            <a:schemeClr val="dk1"/>
          </a:fontRef>
        </p:style>
        <p:txBody>
          <a:bodyPr anchor="t"/>
          <a:lstStyle/>
          <a:p>
            <a:pPr algn="l"/>
            <a:br>
              <a:rPr lang="en-US" dirty="0">
                <a:ln>
                  <a:solidFill>
                    <a:schemeClr val="bg1"/>
                  </a:solidFill>
                </a:ln>
              </a:rPr>
            </a:br>
            <a:endParaRPr lang="en-US" b="1" dirty="0">
              <a:ln>
                <a:solidFill>
                  <a:schemeClr val="bg1"/>
                </a:solidFill>
              </a:ln>
            </a:endParaRPr>
          </a:p>
        </p:txBody>
      </p:sp>
      <p:sp>
        <p:nvSpPr>
          <p:cNvPr id="4" name="Rectangle 3"/>
          <p:cNvSpPr/>
          <p:nvPr/>
        </p:nvSpPr>
        <p:spPr>
          <a:xfrm>
            <a:off x="179512" y="188640"/>
            <a:ext cx="8784976" cy="878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i="0" u="none" strike="noStrike" spc="300" dirty="0">
                <a:solidFill>
                  <a:schemeClr val="bg1"/>
                </a:solidFill>
                <a:effectLst/>
                <a:latin typeface="Arial Narrow" panose="020B0606020202030204" pitchFamily="34" charset="0"/>
              </a:rPr>
              <a:t>Taxation of Royalties and Fees for Technical Services including TDS under Section 195-I T ACT </a:t>
            </a:r>
            <a:endParaRPr lang="en-US" sz="2000" b="1" dirty="0">
              <a:solidFill>
                <a:schemeClr val="bg1"/>
              </a:solidFill>
              <a:latin typeface="Arial Narrow" panose="020B0606020202030204" pitchFamily="34" charset="0"/>
            </a:endParaRPr>
          </a:p>
        </p:txBody>
      </p:sp>
      <p:sp>
        <p:nvSpPr>
          <p:cNvPr id="7" name="Rounded Rectangle 6"/>
          <p:cNvSpPr/>
          <p:nvPr/>
        </p:nvSpPr>
        <p:spPr>
          <a:xfrm>
            <a:off x="179512" y="6093296"/>
            <a:ext cx="8784976" cy="50405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b="1" dirty="0">
                <a:solidFill>
                  <a:srgbClr val="002060"/>
                </a:solidFill>
              </a:rPr>
              <a:t>CA </a:t>
            </a:r>
            <a:r>
              <a:rPr lang="en-US" b="1" dirty="0" err="1">
                <a:solidFill>
                  <a:srgbClr val="002060"/>
                </a:solidFill>
              </a:rPr>
              <a:t>Pradip</a:t>
            </a:r>
            <a:r>
              <a:rPr lang="en-US" b="1" dirty="0">
                <a:solidFill>
                  <a:srgbClr val="002060"/>
                </a:solidFill>
              </a:rPr>
              <a:t> K. Modi</a:t>
            </a:r>
          </a:p>
        </p:txBody>
      </p:sp>
      <p:sp>
        <p:nvSpPr>
          <p:cNvPr id="3" name="Slide Number Placeholder 2"/>
          <p:cNvSpPr>
            <a:spLocks noGrp="1"/>
          </p:cNvSpPr>
          <p:nvPr>
            <p:ph type="sldNum" sz="quarter" idx="12"/>
          </p:nvPr>
        </p:nvSpPr>
        <p:spPr>
          <a:xfrm>
            <a:off x="8305800" y="6165304"/>
            <a:ext cx="514672" cy="365125"/>
          </a:xfrm>
        </p:spPr>
        <p:txBody>
          <a:bodyPr/>
          <a:lstStyle/>
          <a:p>
            <a:fld id="{7F0169AE-EAA4-4861-8157-74D56151B078}" type="slidenum">
              <a:rPr lang="en-US" sz="2000" b="1" smtClean="0">
                <a:solidFill>
                  <a:srgbClr val="002060"/>
                </a:solidFill>
              </a:rPr>
              <a:pPr/>
              <a:t>62</a:t>
            </a:fld>
            <a:endParaRPr lang="en-US" sz="2000" b="1" dirty="0">
              <a:solidFill>
                <a:srgbClr val="002060"/>
              </a:solidFill>
            </a:endParaRPr>
          </a:p>
        </p:txBody>
      </p:sp>
      <p:pic>
        <p:nvPicPr>
          <p:cNvPr id="6" name="Picture 5">
            <a:extLst>
              <a:ext uri="{FF2B5EF4-FFF2-40B4-BE49-F238E27FC236}">
                <a16:creationId xmlns:a16="http://schemas.microsoft.com/office/drawing/2014/main" id="{C2D72F99-4D9C-2B1D-ED47-238FFE204F87}"/>
              </a:ext>
            </a:extLst>
          </p:cNvPr>
          <p:cNvPicPr>
            <a:picLocks noChangeAspect="1"/>
          </p:cNvPicPr>
          <p:nvPr/>
        </p:nvPicPr>
        <p:blipFill>
          <a:blip r:embed="rId2"/>
          <a:stretch>
            <a:fillRect/>
          </a:stretch>
        </p:blipFill>
        <p:spPr>
          <a:xfrm>
            <a:off x="685800" y="1295400"/>
            <a:ext cx="7620000" cy="4691062"/>
          </a:xfrm>
          <a:prstGeom prst="rect">
            <a:avLst/>
          </a:prstGeom>
        </p:spPr>
      </p:pic>
    </p:spTree>
    <p:extLst>
      <p:ext uri="{BB962C8B-B14F-4D97-AF65-F5344CB8AC3E}">
        <p14:creationId xmlns:p14="http://schemas.microsoft.com/office/powerpoint/2010/main" val="39352596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16632"/>
            <a:ext cx="8928992" cy="6624736"/>
          </a:xfrm>
        </p:spPr>
        <p:style>
          <a:lnRef idx="2">
            <a:schemeClr val="accent1"/>
          </a:lnRef>
          <a:fillRef idx="1">
            <a:schemeClr val="lt1"/>
          </a:fillRef>
          <a:effectRef idx="0">
            <a:schemeClr val="accent1"/>
          </a:effectRef>
          <a:fontRef idx="minor">
            <a:schemeClr val="dk1"/>
          </a:fontRef>
        </p:style>
        <p:txBody>
          <a:bodyPr anchor="t"/>
          <a:lstStyle/>
          <a:p>
            <a:pPr algn="l"/>
            <a:br>
              <a:rPr lang="en-US" dirty="0">
                <a:ln>
                  <a:solidFill>
                    <a:schemeClr val="bg1"/>
                  </a:solidFill>
                </a:ln>
              </a:rPr>
            </a:br>
            <a:endParaRPr lang="en-US" b="1" dirty="0">
              <a:ln>
                <a:solidFill>
                  <a:schemeClr val="bg1"/>
                </a:solidFill>
              </a:ln>
            </a:endParaRPr>
          </a:p>
        </p:txBody>
      </p:sp>
      <p:sp>
        <p:nvSpPr>
          <p:cNvPr id="4" name="Rectangle 3"/>
          <p:cNvSpPr/>
          <p:nvPr/>
        </p:nvSpPr>
        <p:spPr>
          <a:xfrm>
            <a:off x="179512" y="188640"/>
            <a:ext cx="8784976" cy="878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i="0" u="none" strike="noStrike" spc="300" dirty="0">
                <a:solidFill>
                  <a:schemeClr val="bg1"/>
                </a:solidFill>
                <a:effectLst/>
                <a:latin typeface="Arial Narrow" panose="020B0606020202030204" pitchFamily="34" charset="0"/>
              </a:rPr>
              <a:t>Taxation of Royalties and Fees for Technical Services including TDS under Section 195-I T ACT </a:t>
            </a:r>
            <a:endParaRPr lang="en-US" sz="2000" b="1" dirty="0">
              <a:solidFill>
                <a:schemeClr val="bg1"/>
              </a:solidFill>
              <a:latin typeface="Arial Narrow" panose="020B0606020202030204" pitchFamily="34" charset="0"/>
            </a:endParaRPr>
          </a:p>
        </p:txBody>
      </p:sp>
      <p:sp>
        <p:nvSpPr>
          <p:cNvPr id="7" name="Rounded Rectangle 6"/>
          <p:cNvSpPr/>
          <p:nvPr/>
        </p:nvSpPr>
        <p:spPr>
          <a:xfrm>
            <a:off x="179512" y="6093296"/>
            <a:ext cx="8784976" cy="50405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b="1" dirty="0">
                <a:solidFill>
                  <a:srgbClr val="002060"/>
                </a:solidFill>
              </a:rPr>
              <a:t>CA </a:t>
            </a:r>
            <a:r>
              <a:rPr lang="en-US" b="1" dirty="0" err="1">
                <a:solidFill>
                  <a:srgbClr val="002060"/>
                </a:solidFill>
              </a:rPr>
              <a:t>Pradip</a:t>
            </a:r>
            <a:r>
              <a:rPr lang="en-US" b="1" dirty="0">
                <a:solidFill>
                  <a:srgbClr val="002060"/>
                </a:solidFill>
              </a:rPr>
              <a:t> K. Modi</a:t>
            </a:r>
          </a:p>
        </p:txBody>
      </p:sp>
      <p:sp>
        <p:nvSpPr>
          <p:cNvPr id="3" name="Slide Number Placeholder 2"/>
          <p:cNvSpPr>
            <a:spLocks noGrp="1"/>
          </p:cNvSpPr>
          <p:nvPr>
            <p:ph type="sldNum" sz="quarter" idx="12"/>
          </p:nvPr>
        </p:nvSpPr>
        <p:spPr>
          <a:xfrm>
            <a:off x="8305800" y="6165304"/>
            <a:ext cx="514672" cy="365125"/>
          </a:xfrm>
        </p:spPr>
        <p:txBody>
          <a:bodyPr/>
          <a:lstStyle/>
          <a:p>
            <a:fld id="{7F0169AE-EAA4-4861-8157-74D56151B078}" type="slidenum">
              <a:rPr lang="en-US" sz="2000" b="1" smtClean="0">
                <a:solidFill>
                  <a:srgbClr val="002060"/>
                </a:solidFill>
              </a:rPr>
              <a:pPr/>
              <a:t>63</a:t>
            </a:fld>
            <a:endParaRPr lang="en-US" sz="2000" b="1" dirty="0">
              <a:solidFill>
                <a:srgbClr val="002060"/>
              </a:solidFill>
            </a:endParaRPr>
          </a:p>
        </p:txBody>
      </p:sp>
      <p:pic>
        <p:nvPicPr>
          <p:cNvPr id="8" name="Picture 7">
            <a:extLst>
              <a:ext uri="{FF2B5EF4-FFF2-40B4-BE49-F238E27FC236}">
                <a16:creationId xmlns:a16="http://schemas.microsoft.com/office/drawing/2014/main" id="{B1B74179-3387-9A95-C276-8DB52DDB5EC5}"/>
              </a:ext>
            </a:extLst>
          </p:cNvPr>
          <p:cNvPicPr>
            <a:picLocks noChangeAspect="1"/>
          </p:cNvPicPr>
          <p:nvPr/>
        </p:nvPicPr>
        <p:blipFill rotWithShape="1">
          <a:blip r:embed="rId2"/>
          <a:srcRect b="3846"/>
          <a:stretch/>
        </p:blipFill>
        <p:spPr>
          <a:xfrm>
            <a:off x="461653" y="1600200"/>
            <a:ext cx="8220694" cy="3810000"/>
          </a:xfrm>
          <a:prstGeom prst="rect">
            <a:avLst/>
          </a:prstGeom>
        </p:spPr>
      </p:pic>
    </p:spTree>
    <p:extLst>
      <p:ext uri="{BB962C8B-B14F-4D97-AF65-F5344CB8AC3E}">
        <p14:creationId xmlns:p14="http://schemas.microsoft.com/office/powerpoint/2010/main" val="19391639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16632"/>
            <a:ext cx="8928992" cy="6624736"/>
          </a:xfrm>
        </p:spPr>
        <p:style>
          <a:lnRef idx="2">
            <a:schemeClr val="accent1"/>
          </a:lnRef>
          <a:fillRef idx="1">
            <a:schemeClr val="lt1"/>
          </a:fillRef>
          <a:effectRef idx="0">
            <a:schemeClr val="accent1"/>
          </a:effectRef>
          <a:fontRef idx="minor">
            <a:schemeClr val="dk1"/>
          </a:fontRef>
        </p:style>
        <p:txBody>
          <a:bodyPr anchor="t"/>
          <a:lstStyle/>
          <a:p>
            <a:pPr algn="l"/>
            <a:br>
              <a:rPr lang="en-US" dirty="0">
                <a:ln>
                  <a:solidFill>
                    <a:schemeClr val="bg1"/>
                  </a:solidFill>
                </a:ln>
              </a:rPr>
            </a:br>
            <a:endParaRPr lang="en-US" b="1" dirty="0">
              <a:ln>
                <a:solidFill>
                  <a:schemeClr val="bg1"/>
                </a:solidFill>
              </a:ln>
            </a:endParaRPr>
          </a:p>
        </p:txBody>
      </p:sp>
      <p:sp>
        <p:nvSpPr>
          <p:cNvPr id="4" name="Rectangle 3"/>
          <p:cNvSpPr/>
          <p:nvPr/>
        </p:nvSpPr>
        <p:spPr>
          <a:xfrm>
            <a:off x="179512" y="188640"/>
            <a:ext cx="8784976" cy="878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i="0" u="none" strike="noStrike" spc="300" dirty="0">
                <a:solidFill>
                  <a:schemeClr val="bg1"/>
                </a:solidFill>
                <a:effectLst/>
                <a:latin typeface="Arial Narrow" panose="020B0606020202030204" pitchFamily="34" charset="0"/>
              </a:rPr>
              <a:t>Taxation of Royalties and Fees for Technical Services including TDS under Section 195-I T ACT </a:t>
            </a:r>
            <a:endParaRPr lang="en-US" sz="2000" b="1" dirty="0">
              <a:solidFill>
                <a:schemeClr val="bg1"/>
              </a:solidFill>
              <a:latin typeface="Arial Narrow" panose="020B0606020202030204" pitchFamily="34" charset="0"/>
            </a:endParaRPr>
          </a:p>
        </p:txBody>
      </p:sp>
      <p:sp>
        <p:nvSpPr>
          <p:cNvPr id="7" name="Rounded Rectangle 6"/>
          <p:cNvSpPr/>
          <p:nvPr/>
        </p:nvSpPr>
        <p:spPr>
          <a:xfrm>
            <a:off x="179512" y="6093296"/>
            <a:ext cx="8784976" cy="50405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b="1" dirty="0">
                <a:solidFill>
                  <a:srgbClr val="002060"/>
                </a:solidFill>
              </a:rPr>
              <a:t>CA </a:t>
            </a:r>
            <a:r>
              <a:rPr lang="en-US" b="1" dirty="0" err="1">
                <a:solidFill>
                  <a:srgbClr val="002060"/>
                </a:solidFill>
              </a:rPr>
              <a:t>Pradip</a:t>
            </a:r>
            <a:r>
              <a:rPr lang="en-US" b="1" dirty="0">
                <a:solidFill>
                  <a:srgbClr val="002060"/>
                </a:solidFill>
              </a:rPr>
              <a:t> K. Modi</a:t>
            </a:r>
          </a:p>
        </p:txBody>
      </p:sp>
      <p:sp>
        <p:nvSpPr>
          <p:cNvPr id="3" name="Slide Number Placeholder 2"/>
          <p:cNvSpPr>
            <a:spLocks noGrp="1"/>
          </p:cNvSpPr>
          <p:nvPr>
            <p:ph type="sldNum" sz="quarter" idx="12"/>
          </p:nvPr>
        </p:nvSpPr>
        <p:spPr>
          <a:xfrm>
            <a:off x="8305800" y="6165304"/>
            <a:ext cx="514672" cy="365125"/>
          </a:xfrm>
        </p:spPr>
        <p:txBody>
          <a:bodyPr/>
          <a:lstStyle/>
          <a:p>
            <a:fld id="{7F0169AE-EAA4-4861-8157-74D56151B078}" type="slidenum">
              <a:rPr lang="en-US" sz="2000" b="1" smtClean="0">
                <a:solidFill>
                  <a:srgbClr val="002060"/>
                </a:solidFill>
              </a:rPr>
              <a:pPr/>
              <a:t>64</a:t>
            </a:fld>
            <a:endParaRPr lang="en-US" sz="2000" b="1" dirty="0">
              <a:solidFill>
                <a:srgbClr val="002060"/>
              </a:solidFill>
            </a:endParaRPr>
          </a:p>
        </p:txBody>
      </p:sp>
      <p:pic>
        <p:nvPicPr>
          <p:cNvPr id="6" name="Picture 5">
            <a:extLst>
              <a:ext uri="{FF2B5EF4-FFF2-40B4-BE49-F238E27FC236}">
                <a16:creationId xmlns:a16="http://schemas.microsoft.com/office/drawing/2014/main" id="{F63868CA-E040-9BEE-BFB8-86BDE5B5D990}"/>
              </a:ext>
            </a:extLst>
          </p:cNvPr>
          <p:cNvPicPr>
            <a:picLocks noChangeAspect="1"/>
          </p:cNvPicPr>
          <p:nvPr/>
        </p:nvPicPr>
        <p:blipFill>
          <a:blip r:embed="rId2"/>
          <a:stretch>
            <a:fillRect/>
          </a:stretch>
        </p:blipFill>
        <p:spPr>
          <a:xfrm>
            <a:off x="470338" y="1460669"/>
            <a:ext cx="8203324" cy="4488611"/>
          </a:xfrm>
          <a:prstGeom prst="rect">
            <a:avLst/>
          </a:prstGeom>
        </p:spPr>
      </p:pic>
    </p:spTree>
    <p:extLst>
      <p:ext uri="{BB962C8B-B14F-4D97-AF65-F5344CB8AC3E}">
        <p14:creationId xmlns:p14="http://schemas.microsoft.com/office/powerpoint/2010/main" val="237941539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16632"/>
            <a:ext cx="8928992" cy="6624736"/>
          </a:xfrm>
        </p:spPr>
        <p:style>
          <a:lnRef idx="2">
            <a:schemeClr val="accent1"/>
          </a:lnRef>
          <a:fillRef idx="1">
            <a:schemeClr val="lt1"/>
          </a:fillRef>
          <a:effectRef idx="0">
            <a:schemeClr val="accent1"/>
          </a:effectRef>
          <a:fontRef idx="minor">
            <a:schemeClr val="dk1"/>
          </a:fontRef>
        </p:style>
        <p:txBody>
          <a:bodyPr anchor="t"/>
          <a:lstStyle/>
          <a:p>
            <a:pPr algn="l"/>
            <a:br>
              <a:rPr lang="en-US" dirty="0">
                <a:ln>
                  <a:solidFill>
                    <a:schemeClr val="bg1"/>
                  </a:solidFill>
                </a:ln>
              </a:rPr>
            </a:br>
            <a:endParaRPr lang="en-US" b="1" dirty="0">
              <a:ln>
                <a:solidFill>
                  <a:schemeClr val="bg1"/>
                </a:solidFill>
              </a:ln>
            </a:endParaRPr>
          </a:p>
        </p:txBody>
      </p:sp>
      <p:sp>
        <p:nvSpPr>
          <p:cNvPr id="4" name="Rectangle 3"/>
          <p:cNvSpPr/>
          <p:nvPr/>
        </p:nvSpPr>
        <p:spPr>
          <a:xfrm>
            <a:off x="179512" y="188640"/>
            <a:ext cx="8784976" cy="878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i="0" u="none" strike="noStrike" spc="300" dirty="0">
                <a:solidFill>
                  <a:schemeClr val="bg1"/>
                </a:solidFill>
                <a:effectLst/>
                <a:latin typeface="Arial Narrow" panose="020B0606020202030204" pitchFamily="34" charset="0"/>
              </a:rPr>
              <a:t>Taxation of Royalties and Fees for Technical Services including TDS under Section 195-I T ACT </a:t>
            </a:r>
            <a:endParaRPr lang="en-US" sz="2000" b="1" dirty="0">
              <a:solidFill>
                <a:schemeClr val="bg1"/>
              </a:solidFill>
              <a:latin typeface="Arial Narrow" panose="020B0606020202030204" pitchFamily="34" charset="0"/>
            </a:endParaRPr>
          </a:p>
        </p:txBody>
      </p:sp>
      <p:sp>
        <p:nvSpPr>
          <p:cNvPr id="7" name="Rounded Rectangle 6"/>
          <p:cNvSpPr/>
          <p:nvPr/>
        </p:nvSpPr>
        <p:spPr>
          <a:xfrm>
            <a:off x="179512" y="6093296"/>
            <a:ext cx="8784976" cy="50405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b="1" dirty="0">
                <a:solidFill>
                  <a:srgbClr val="002060"/>
                </a:solidFill>
              </a:rPr>
              <a:t>CA </a:t>
            </a:r>
            <a:r>
              <a:rPr lang="en-US" b="1" dirty="0" err="1">
                <a:solidFill>
                  <a:srgbClr val="002060"/>
                </a:solidFill>
              </a:rPr>
              <a:t>Pradip</a:t>
            </a:r>
            <a:r>
              <a:rPr lang="en-US" b="1" dirty="0">
                <a:solidFill>
                  <a:srgbClr val="002060"/>
                </a:solidFill>
              </a:rPr>
              <a:t> K. Modi</a:t>
            </a:r>
          </a:p>
        </p:txBody>
      </p:sp>
      <p:sp>
        <p:nvSpPr>
          <p:cNvPr id="3" name="Slide Number Placeholder 2"/>
          <p:cNvSpPr>
            <a:spLocks noGrp="1"/>
          </p:cNvSpPr>
          <p:nvPr>
            <p:ph type="sldNum" sz="quarter" idx="12"/>
          </p:nvPr>
        </p:nvSpPr>
        <p:spPr>
          <a:xfrm>
            <a:off x="8305800" y="6165304"/>
            <a:ext cx="514672" cy="365125"/>
          </a:xfrm>
        </p:spPr>
        <p:txBody>
          <a:bodyPr/>
          <a:lstStyle/>
          <a:p>
            <a:fld id="{7F0169AE-EAA4-4861-8157-74D56151B078}" type="slidenum">
              <a:rPr lang="en-US" sz="2000" b="1" smtClean="0">
                <a:solidFill>
                  <a:srgbClr val="002060"/>
                </a:solidFill>
              </a:rPr>
              <a:pPr/>
              <a:t>65</a:t>
            </a:fld>
            <a:endParaRPr lang="en-US" sz="2000" b="1" dirty="0">
              <a:solidFill>
                <a:srgbClr val="002060"/>
              </a:solidFill>
            </a:endParaRPr>
          </a:p>
        </p:txBody>
      </p:sp>
      <p:pic>
        <p:nvPicPr>
          <p:cNvPr id="8" name="Picture 7">
            <a:extLst>
              <a:ext uri="{FF2B5EF4-FFF2-40B4-BE49-F238E27FC236}">
                <a16:creationId xmlns:a16="http://schemas.microsoft.com/office/drawing/2014/main" id="{115FF9A4-1893-606C-C637-A86462E43E30}"/>
              </a:ext>
            </a:extLst>
          </p:cNvPr>
          <p:cNvPicPr>
            <a:picLocks noChangeAspect="1"/>
          </p:cNvPicPr>
          <p:nvPr/>
        </p:nvPicPr>
        <p:blipFill>
          <a:blip r:embed="rId2"/>
          <a:stretch>
            <a:fillRect/>
          </a:stretch>
        </p:blipFill>
        <p:spPr>
          <a:xfrm>
            <a:off x="609600" y="1295399"/>
            <a:ext cx="7848600" cy="4628421"/>
          </a:xfrm>
          <a:prstGeom prst="rect">
            <a:avLst/>
          </a:prstGeom>
        </p:spPr>
      </p:pic>
    </p:spTree>
    <p:extLst>
      <p:ext uri="{BB962C8B-B14F-4D97-AF65-F5344CB8AC3E}">
        <p14:creationId xmlns:p14="http://schemas.microsoft.com/office/powerpoint/2010/main" val="159189510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16632"/>
            <a:ext cx="8928992" cy="6624736"/>
          </a:xfrm>
        </p:spPr>
        <p:style>
          <a:lnRef idx="2">
            <a:schemeClr val="accent1"/>
          </a:lnRef>
          <a:fillRef idx="1">
            <a:schemeClr val="lt1"/>
          </a:fillRef>
          <a:effectRef idx="0">
            <a:schemeClr val="accent1"/>
          </a:effectRef>
          <a:fontRef idx="minor">
            <a:schemeClr val="dk1"/>
          </a:fontRef>
        </p:style>
        <p:txBody>
          <a:bodyPr anchor="t"/>
          <a:lstStyle/>
          <a:p>
            <a:pPr algn="l"/>
            <a:br>
              <a:rPr lang="en-US" dirty="0">
                <a:ln>
                  <a:solidFill>
                    <a:schemeClr val="bg1"/>
                  </a:solidFill>
                </a:ln>
              </a:rPr>
            </a:br>
            <a:endParaRPr lang="en-US" b="1" dirty="0">
              <a:ln>
                <a:solidFill>
                  <a:schemeClr val="bg1"/>
                </a:solidFill>
              </a:ln>
            </a:endParaRPr>
          </a:p>
        </p:txBody>
      </p:sp>
      <p:sp>
        <p:nvSpPr>
          <p:cNvPr id="4" name="Rectangle 3"/>
          <p:cNvSpPr/>
          <p:nvPr/>
        </p:nvSpPr>
        <p:spPr>
          <a:xfrm>
            <a:off x="179512" y="188640"/>
            <a:ext cx="8784976" cy="878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i="0" u="none" strike="noStrike" spc="300" dirty="0">
                <a:solidFill>
                  <a:schemeClr val="bg1"/>
                </a:solidFill>
                <a:effectLst/>
                <a:latin typeface="Arial Narrow" panose="020B0606020202030204" pitchFamily="34" charset="0"/>
              </a:rPr>
              <a:t>Taxation of Royalties and Fees for Technical Services including TDS under Section 195-I T ACT </a:t>
            </a:r>
            <a:endParaRPr lang="en-US" sz="2000" b="1" dirty="0">
              <a:solidFill>
                <a:schemeClr val="bg1"/>
              </a:solidFill>
              <a:latin typeface="Arial Narrow" panose="020B0606020202030204" pitchFamily="34" charset="0"/>
            </a:endParaRPr>
          </a:p>
        </p:txBody>
      </p:sp>
      <p:sp>
        <p:nvSpPr>
          <p:cNvPr id="7" name="Rounded Rectangle 6"/>
          <p:cNvSpPr/>
          <p:nvPr/>
        </p:nvSpPr>
        <p:spPr>
          <a:xfrm>
            <a:off x="179512" y="6093296"/>
            <a:ext cx="8784976" cy="50405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b="1" dirty="0">
                <a:solidFill>
                  <a:srgbClr val="002060"/>
                </a:solidFill>
              </a:rPr>
              <a:t>CA </a:t>
            </a:r>
            <a:r>
              <a:rPr lang="en-US" b="1" dirty="0" err="1">
                <a:solidFill>
                  <a:srgbClr val="002060"/>
                </a:solidFill>
              </a:rPr>
              <a:t>Pradip</a:t>
            </a:r>
            <a:r>
              <a:rPr lang="en-US" b="1" dirty="0">
                <a:solidFill>
                  <a:srgbClr val="002060"/>
                </a:solidFill>
              </a:rPr>
              <a:t> K. Modi</a:t>
            </a:r>
          </a:p>
        </p:txBody>
      </p:sp>
      <p:sp>
        <p:nvSpPr>
          <p:cNvPr id="3" name="Slide Number Placeholder 2"/>
          <p:cNvSpPr>
            <a:spLocks noGrp="1"/>
          </p:cNvSpPr>
          <p:nvPr>
            <p:ph type="sldNum" sz="quarter" idx="12"/>
          </p:nvPr>
        </p:nvSpPr>
        <p:spPr>
          <a:xfrm>
            <a:off x="8305800" y="6165304"/>
            <a:ext cx="514672" cy="365125"/>
          </a:xfrm>
        </p:spPr>
        <p:txBody>
          <a:bodyPr/>
          <a:lstStyle/>
          <a:p>
            <a:fld id="{7F0169AE-EAA4-4861-8157-74D56151B078}" type="slidenum">
              <a:rPr lang="en-US" sz="2000" b="1" smtClean="0">
                <a:solidFill>
                  <a:srgbClr val="002060"/>
                </a:solidFill>
              </a:rPr>
              <a:pPr/>
              <a:t>66</a:t>
            </a:fld>
            <a:endParaRPr lang="en-US" sz="2000" b="1" dirty="0">
              <a:solidFill>
                <a:srgbClr val="002060"/>
              </a:solidFill>
            </a:endParaRPr>
          </a:p>
        </p:txBody>
      </p:sp>
      <p:pic>
        <p:nvPicPr>
          <p:cNvPr id="6" name="Picture 5">
            <a:extLst>
              <a:ext uri="{FF2B5EF4-FFF2-40B4-BE49-F238E27FC236}">
                <a16:creationId xmlns:a16="http://schemas.microsoft.com/office/drawing/2014/main" id="{FFA33820-CC10-C588-B95B-68B9EEB7D835}"/>
              </a:ext>
            </a:extLst>
          </p:cNvPr>
          <p:cNvPicPr>
            <a:picLocks noChangeAspect="1"/>
          </p:cNvPicPr>
          <p:nvPr/>
        </p:nvPicPr>
        <p:blipFill>
          <a:blip r:embed="rId2"/>
          <a:stretch>
            <a:fillRect/>
          </a:stretch>
        </p:blipFill>
        <p:spPr>
          <a:xfrm>
            <a:off x="533400" y="1600200"/>
            <a:ext cx="8001000" cy="3733800"/>
          </a:xfrm>
          <a:prstGeom prst="rect">
            <a:avLst/>
          </a:prstGeom>
        </p:spPr>
      </p:pic>
    </p:spTree>
    <p:extLst>
      <p:ext uri="{BB962C8B-B14F-4D97-AF65-F5344CB8AC3E}">
        <p14:creationId xmlns:p14="http://schemas.microsoft.com/office/powerpoint/2010/main" val="161753385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16632"/>
            <a:ext cx="8928992" cy="6624736"/>
          </a:xfrm>
        </p:spPr>
        <p:style>
          <a:lnRef idx="2">
            <a:schemeClr val="accent1"/>
          </a:lnRef>
          <a:fillRef idx="1">
            <a:schemeClr val="lt1"/>
          </a:fillRef>
          <a:effectRef idx="0">
            <a:schemeClr val="accent1"/>
          </a:effectRef>
          <a:fontRef idx="minor">
            <a:schemeClr val="dk1"/>
          </a:fontRef>
        </p:style>
        <p:txBody>
          <a:bodyPr anchor="t"/>
          <a:lstStyle/>
          <a:p>
            <a:br>
              <a:rPr lang="en-US" dirty="0">
                <a:ln>
                  <a:solidFill>
                    <a:schemeClr val="bg1"/>
                  </a:solidFill>
                </a:ln>
              </a:rPr>
            </a:br>
            <a:br>
              <a:rPr lang="en-US" dirty="0">
                <a:ln>
                  <a:solidFill>
                    <a:schemeClr val="bg1"/>
                  </a:solidFill>
                </a:ln>
              </a:rPr>
            </a:br>
            <a:r>
              <a:rPr lang="en-US" dirty="0">
                <a:ln>
                  <a:solidFill>
                    <a:schemeClr val="bg1"/>
                  </a:solidFill>
                </a:ln>
              </a:rPr>
              <a:t>Thank you</a:t>
            </a:r>
            <a:br>
              <a:rPr lang="en-US" dirty="0">
                <a:ln>
                  <a:solidFill>
                    <a:schemeClr val="bg1"/>
                  </a:solidFill>
                </a:ln>
              </a:rPr>
            </a:br>
            <a:br>
              <a:rPr lang="en-US" dirty="0">
                <a:ln>
                  <a:solidFill>
                    <a:schemeClr val="bg1"/>
                  </a:solidFill>
                </a:ln>
              </a:rPr>
            </a:br>
            <a:br>
              <a:rPr lang="en-US" dirty="0">
                <a:ln>
                  <a:solidFill>
                    <a:schemeClr val="bg1"/>
                  </a:solidFill>
                </a:ln>
              </a:rPr>
            </a:br>
            <a:r>
              <a:rPr lang="en-US" sz="2800" dirty="0">
                <a:ln>
                  <a:solidFill>
                    <a:schemeClr val="bg1"/>
                  </a:solidFill>
                </a:ln>
                <a:latin typeface="Arial" panose="020B0604020202020204" pitchFamily="34" charset="0"/>
                <a:cs typeface="Arial" panose="020B0604020202020204" pitchFamily="34" charset="0"/>
              </a:rPr>
              <a:t>CA Pradip Modi</a:t>
            </a:r>
            <a:br>
              <a:rPr lang="en-US" sz="2800" dirty="0">
                <a:ln>
                  <a:solidFill>
                    <a:schemeClr val="bg1"/>
                  </a:solidFill>
                </a:ln>
                <a:latin typeface="Arial" panose="020B0604020202020204" pitchFamily="34" charset="0"/>
                <a:cs typeface="Arial" panose="020B0604020202020204" pitchFamily="34" charset="0"/>
              </a:rPr>
            </a:br>
            <a:r>
              <a:rPr lang="en-US" sz="2800" dirty="0">
                <a:ln>
                  <a:solidFill>
                    <a:schemeClr val="bg1"/>
                  </a:solidFill>
                </a:ln>
                <a:latin typeface="Arial" panose="020B0604020202020204" pitchFamily="34" charset="0"/>
                <a:cs typeface="Arial" panose="020B0604020202020204" pitchFamily="34" charset="0"/>
              </a:rPr>
              <a:t>+91 98240 14310</a:t>
            </a:r>
            <a:br>
              <a:rPr lang="en-US" sz="2800" dirty="0">
                <a:ln>
                  <a:solidFill>
                    <a:schemeClr val="bg1"/>
                  </a:solidFill>
                </a:ln>
                <a:latin typeface="Arial" panose="020B0604020202020204" pitchFamily="34" charset="0"/>
                <a:cs typeface="Arial" panose="020B0604020202020204" pitchFamily="34" charset="0"/>
              </a:rPr>
            </a:br>
            <a:br>
              <a:rPr lang="en-US" sz="2800" dirty="0">
                <a:ln>
                  <a:solidFill>
                    <a:schemeClr val="bg1"/>
                  </a:solidFill>
                </a:ln>
                <a:latin typeface="Arial" panose="020B0604020202020204" pitchFamily="34" charset="0"/>
                <a:cs typeface="Arial" panose="020B0604020202020204" pitchFamily="34" charset="0"/>
              </a:rPr>
            </a:br>
            <a:r>
              <a:rPr lang="en-US" sz="2800" dirty="0">
                <a:ln>
                  <a:solidFill>
                    <a:schemeClr val="bg1"/>
                  </a:solidFill>
                </a:ln>
                <a:latin typeface="Arial" panose="020B0604020202020204" pitchFamily="34" charset="0"/>
                <a:cs typeface="Arial" panose="020B0604020202020204" pitchFamily="34" charset="0"/>
                <a:hlinkClick r:id="rId2"/>
              </a:rPr>
              <a:t>www.pkmodi.com</a:t>
            </a:r>
            <a:br>
              <a:rPr lang="en-US" sz="2800" dirty="0">
                <a:ln>
                  <a:solidFill>
                    <a:schemeClr val="bg1"/>
                  </a:solidFill>
                </a:ln>
                <a:latin typeface="Arial" panose="020B0604020202020204" pitchFamily="34" charset="0"/>
                <a:cs typeface="Arial" panose="020B0604020202020204" pitchFamily="34" charset="0"/>
              </a:rPr>
            </a:br>
            <a:endParaRPr lang="en-US" sz="2800" dirty="0">
              <a:ln>
                <a:solidFill>
                  <a:schemeClr val="bg1"/>
                </a:solidFill>
              </a:ln>
              <a:latin typeface="Arial" panose="020B0604020202020204" pitchFamily="34" charset="0"/>
              <a:cs typeface="Arial" panose="020B0604020202020204" pitchFamily="34" charset="0"/>
            </a:endParaRPr>
          </a:p>
        </p:txBody>
      </p:sp>
      <p:sp>
        <p:nvSpPr>
          <p:cNvPr id="7" name="Rounded Rectangle 6"/>
          <p:cNvSpPr/>
          <p:nvPr/>
        </p:nvSpPr>
        <p:spPr>
          <a:xfrm>
            <a:off x="179512" y="6093296"/>
            <a:ext cx="8784976" cy="50405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endParaRPr lang="en-US" b="1" dirty="0">
              <a:solidFill>
                <a:srgbClr val="002060"/>
              </a:solidFill>
            </a:endParaRPr>
          </a:p>
        </p:txBody>
      </p:sp>
    </p:spTree>
    <p:extLst>
      <p:ext uri="{BB962C8B-B14F-4D97-AF65-F5344CB8AC3E}">
        <p14:creationId xmlns:p14="http://schemas.microsoft.com/office/powerpoint/2010/main" val="126909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16632"/>
            <a:ext cx="8928992" cy="6624736"/>
          </a:xfrm>
        </p:spPr>
        <p:style>
          <a:lnRef idx="2">
            <a:schemeClr val="accent1"/>
          </a:lnRef>
          <a:fillRef idx="1">
            <a:schemeClr val="lt1"/>
          </a:fillRef>
          <a:effectRef idx="0">
            <a:schemeClr val="accent1"/>
          </a:effectRef>
          <a:fontRef idx="minor">
            <a:schemeClr val="dk1"/>
          </a:fontRef>
        </p:style>
        <p:txBody>
          <a:bodyPr anchor="t"/>
          <a:lstStyle/>
          <a:p>
            <a:pPr algn="just"/>
            <a:endParaRPr lang="en-US" dirty="0">
              <a:ln>
                <a:solidFill>
                  <a:schemeClr val="bg1"/>
                </a:solidFill>
              </a:ln>
            </a:endParaRPr>
          </a:p>
        </p:txBody>
      </p:sp>
      <p:sp>
        <p:nvSpPr>
          <p:cNvPr id="4" name="Rectangle 3"/>
          <p:cNvSpPr/>
          <p:nvPr/>
        </p:nvSpPr>
        <p:spPr>
          <a:xfrm>
            <a:off x="179512" y="188640"/>
            <a:ext cx="8784976"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i="0" u="none" strike="noStrike" spc="300" dirty="0">
                <a:solidFill>
                  <a:schemeClr val="bg1"/>
                </a:solidFill>
                <a:effectLst/>
                <a:latin typeface="Arial Narrow" panose="020B0606020202030204" pitchFamily="34" charset="0"/>
              </a:rPr>
              <a:t>Taxation of Royalties and Fees for Technical Services including TDS under Section 195-I T ACT </a:t>
            </a:r>
            <a:endParaRPr lang="en-US" sz="2000" b="1" dirty="0">
              <a:solidFill>
                <a:schemeClr val="bg1"/>
              </a:solidFill>
              <a:latin typeface="Arial Narrow" panose="020B0606020202030204" pitchFamily="34" charset="0"/>
            </a:endParaRPr>
          </a:p>
        </p:txBody>
      </p:sp>
      <p:sp>
        <p:nvSpPr>
          <p:cNvPr id="7" name="Rounded Rectangle 6"/>
          <p:cNvSpPr/>
          <p:nvPr/>
        </p:nvSpPr>
        <p:spPr>
          <a:xfrm>
            <a:off x="179512" y="6093296"/>
            <a:ext cx="8784976" cy="50405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b="1" dirty="0">
                <a:solidFill>
                  <a:srgbClr val="002060"/>
                </a:solidFill>
              </a:rPr>
              <a:t>CA </a:t>
            </a:r>
            <a:r>
              <a:rPr lang="en-US" b="1" dirty="0" err="1">
                <a:solidFill>
                  <a:srgbClr val="002060"/>
                </a:solidFill>
              </a:rPr>
              <a:t>Pradip</a:t>
            </a:r>
            <a:r>
              <a:rPr lang="en-US" b="1" dirty="0">
                <a:solidFill>
                  <a:srgbClr val="002060"/>
                </a:solidFill>
              </a:rPr>
              <a:t> K. Modi</a:t>
            </a:r>
          </a:p>
        </p:txBody>
      </p:sp>
      <p:sp>
        <p:nvSpPr>
          <p:cNvPr id="3" name="Slide Number Placeholder 2"/>
          <p:cNvSpPr>
            <a:spLocks noGrp="1"/>
          </p:cNvSpPr>
          <p:nvPr>
            <p:ph type="sldNum" sz="quarter" idx="12"/>
          </p:nvPr>
        </p:nvSpPr>
        <p:spPr>
          <a:xfrm>
            <a:off x="8460432" y="6165304"/>
            <a:ext cx="360040" cy="365125"/>
          </a:xfrm>
        </p:spPr>
        <p:txBody>
          <a:bodyPr/>
          <a:lstStyle/>
          <a:p>
            <a:fld id="{7F0169AE-EAA4-4861-8157-74D56151B078}" type="slidenum">
              <a:rPr lang="en-US" sz="2000" b="1" smtClean="0">
                <a:solidFill>
                  <a:srgbClr val="002060"/>
                </a:solidFill>
              </a:rPr>
              <a:pPr/>
              <a:t>7</a:t>
            </a:fld>
            <a:endParaRPr lang="en-US" sz="2000" b="1" dirty="0">
              <a:solidFill>
                <a:srgbClr val="002060"/>
              </a:solidFill>
            </a:endParaRPr>
          </a:p>
        </p:txBody>
      </p:sp>
      <p:pic>
        <p:nvPicPr>
          <p:cNvPr id="9" name="Picture 8">
            <a:extLst>
              <a:ext uri="{FF2B5EF4-FFF2-40B4-BE49-F238E27FC236}">
                <a16:creationId xmlns:a16="http://schemas.microsoft.com/office/drawing/2014/main" id="{B08A78B5-6C33-894B-0A9C-D86A026F16DA}"/>
              </a:ext>
            </a:extLst>
          </p:cNvPr>
          <p:cNvPicPr>
            <a:picLocks noChangeAspect="1"/>
          </p:cNvPicPr>
          <p:nvPr/>
        </p:nvPicPr>
        <p:blipFill>
          <a:blip r:embed="rId2"/>
          <a:stretch>
            <a:fillRect/>
          </a:stretch>
        </p:blipFill>
        <p:spPr>
          <a:xfrm>
            <a:off x="359532" y="1754444"/>
            <a:ext cx="8280920" cy="4164356"/>
          </a:xfrm>
          <a:prstGeom prst="rect">
            <a:avLst/>
          </a:prstGeom>
        </p:spPr>
      </p:pic>
      <p:sp>
        <p:nvSpPr>
          <p:cNvPr id="10" name="TextBox 9">
            <a:extLst>
              <a:ext uri="{FF2B5EF4-FFF2-40B4-BE49-F238E27FC236}">
                <a16:creationId xmlns:a16="http://schemas.microsoft.com/office/drawing/2014/main" id="{13D72950-07DC-A085-AB9B-4CA63B543839}"/>
              </a:ext>
            </a:extLst>
          </p:cNvPr>
          <p:cNvSpPr txBox="1"/>
          <p:nvPr/>
        </p:nvSpPr>
        <p:spPr>
          <a:xfrm>
            <a:off x="431540" y="1459468"/>
            <a:ext cx="8280920" cy="369332"/>
          </a:xfrm>
          <a:prstGeom prst="rect">
            <a:avLst/>
          </a:prstGeom>
          <a:noFill/>
        </p:spPr>
        <p:txBody>
          <a:bodyPr wrap="square" rtlCol="0">
            <a:spAutoFit/>
          </a:bodyPr>
          <a:lstStyle/>
          <a:p>
            <a:pPr marL="342900" indent="-342900" algn="just">
              <a:buFont typeface="Wingdings" panose="05000000000000000000" pitchFamily="2" charset="2"/>
              <a:buChar char="v"/>
              <a:tabLst>
                <a:tab pos="1608138" algn="l"/>
              </a:tabLst>
            </a:pPr>
            <a:r>
              <a:rPr lang="en-US" dirty="0">
                <a:latin typeface="Times New Roman" panose="02020603050405020304" pitchFamily="18" charset="0"/>
                <a:cs typeface="Times New Roman" panose="02020603050405020304" pitchFamily="18" charset="0"/>
              </a:rPr>
              <a:t>Constitution of India  Article – 245</a:t>
            </a:r>
          </a:p>
        </p:txBody>
      </p:sp>
    </p:spTree>
    <p:extLst>
      <p:ext uri="{BB962C8B-B14F-4D97-AF65-F5344CB8AC3E}">
        <p14:creationId xmlns:p14="http://schemas.microsoft.com/office/powerpoint/2010/main" val="2386265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16632"/>
            <a:ext cx="8928992" cy="6624736"/>
          </a:xfrm>
        </p:spPr>
        <p:style>
          <a:lnRef idx="2">
            <a:schemeClr val="accent1"/>
          </a:lnRef>
          <a:fillRef idx="1">
            <a:schemeClr val="lt1"/>
          </a:fillRef>
          <a:effectRef idx="0">
            <a:schemeClr val="accent1"/>
          </a:effectRef>
          <a:fontRef idx="minor">
            <a:schemeClr val="dk1"/>
          </a:fontRef>
        </p:style>
        <p:txBody>
          <a:bodyPr anchor="t"/>
          <a:lstStyle/>
          <a:p>
            <a:pPr algn="just"/>
            <a:endParaRPr lang="en-US" dirty="0">
              <a:ln>
                <a:solidFill>
                  <a:schemeClr val="bg1"/>
                </a:solidFill>
              </a:ln>
            </a:endParaRPr>
          </a:p>
        </p:txBody>
      </p:sp>
      <p:sp>
        <p:nvSpPr>
          <p:cNvPr id="4" name="Rectangle 3"/>
          <p:cNvSpPr/>
          <p:nvPr/>
        </p:nvSpPr>
        <p:spPr>
          <a:xfrm>
            <a:off x="194752" y="260648"/>
            <a:ext cx="8784976" cy="6495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i="0" u="none" strike="noStrike" spc="300" dirty="0">
                <a:solidFill>
                  <a:schemeClr val="bg1"/>
                </a:solidFill>
                <a:effectLst/>
                <a:latin typeface="Arial Narrow" panose="020B0606020202030204" pitchFamily="34" charset="0"/>
              </a:rPr>
              <a:t>Taxation of Royalties and Fees for Technical Services including TDS under Section 195-I T ACT </a:t>
            </a:r>
            <a:endParaRPr lang="en-US" sz="2000" b="1" dirty="0">
              <a:solidFill>
                <a:schemeClr val="bg1"/>
              </a:solidFill>
              <a:latin typeface="Arial Narrow" panose="020B0606020202030204" pitchFamily="34" charset="0"/>
            </a:endParaRPr>
          </a:p>
        </p:txBody>
      </p:sp>
      <p:sp>
        <p:nvSpPr>
          <p:cNvPr id="7" name="Rounded Rectangle 6"/>
          <p:cNvSpPr/>
          <p:nvPr/>
        </p:nvSpPr>
        <p:spPr>
          <a:xfrm>
            <a:off x="179512" y="6093296"/>
            <a:ext cx="8784976" cy="50405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b="1" dirty="0">
                <a:solidFill>
                  <a:srgbClr val="002060"/>
                </a:solidFill>
              </a:rPr>
              <a:t>CA </a:t>
            </a:r>
            <a:r>
              <a:rPr lang="en-US" b="1" dirty="0" err="1">
                <a:solidFill>
                  <a:srgbClr val="002060"/>
                </a:solidFill>
              </a:rPr>
              <a:t>Pradip</a:t>
            </a:r>
            <a:r>
              <a:rPr lang="en-US" b="1" dirty="0">
                <a:solidFill>
                  <a:srgbClr val="002060"/>
                </a:solidFill>
              </a:rPr>
              <a:t> K. Modi</a:t>
            </a:r>
          </a:p>
        </p:txBody>
      </p:sp>
      <p:sp>
        <p:nvSpPr>
          <p:cNvPr id="3" name="Slide Number Placeholder 2"/>
          <p:cNvSpPr>
            <a:spLocks noGrp="1"/>
          </p:cNvSpPr>
          <p:nvPr>
            <p:ph type="sldNum" sz="quarter" idx="12"/>
          </p:nvPr>
        </p:nvSpPr>
        <p:spPr>
          <a:xfrm>
            <a:off x="8460432" y="6165304"/>
            <a:ext cx="360040" cy="365125"/>
          </a:xfrm>
        </p:spPr>
        <p:txBody>
          <a:bodyPr/>
          <a:lstStyle/>
          <a:p>
            <a:fld id="{7F0169AE-EAA4-4861-8157-74D56151B078}" type="slidenum">
              <a:rPr lang="en-US" sz="2000" b="1" smtClean="0">
                <a:solidFill>
                  <a:srgbClr val="002060"/>
                </a:solidFill>
              </a:rPr>
              <a:pPr/>
              <a:t>8</a:t>
            </a:fld>
            <a:endParaRPr lang="en-US" sz="2000" b="1" dirty="0">
              <a:solidFill>
                <a:srgbClr val="002060"/>
              </a:solidFill>
            </a:endParaRPr>
          </a:p>
        </p:txBody>
      </p:sp>
      <p:sp>
        <p:nvSpPr>
          <p:cNvPr id="5" name="TextBox 4"/>
          <p:cNvSpPr txBox="1"/>
          <p:nvPr/>
        </p:nvSpPr>
        <p:spPr>
          <a:xfrm>
            <a:off x="302764" y="1006600"/>
            <a:ext cx="8517708" cy="4801314"/>
          </a:xfrm>
          <a:prstGeom prst="rect">
            <a:avLst/>
          </a:prstGeom>
          <a:noFill/>
        </p:spPr>
        <p:txBody>
          <a:bodyPr wrap="square" rtlCol="0">
            <a:spAutoFit/>
          </a:bodyPr>
          <a:lstStyle/>
          <a:p>
            <a:pPr marL="342900" indent="-342900" algn="just">
              <a:buFont typeface="Arial" panose="020B0604020202020204" pitchFamily="34" charset="0"/>
              <a:buChar char="•"/>
              <a:tabLst>
                <a:tab pos="1608138" algn="l"/>
              </a:tabLst>
            </a:pPr>
            <a:r>
              <a:rPr lang="en-US" sz="1400" b="1" dirty="0">
                <a:latin typeface="Times New Roman" panose="02020603050405020304" pitchFamily="18" charset="0"/>
                <a:cs typeface="Times New Roman" panose="02020603050405020304" pitchFamily="18" charset="0"/>
              </a:rPr>
              <a:t>Chapter II (Section 4 -9B)</a:t>
            </a:r>
          </a:p>
          <a:p>
            <a:pPr marL="342900" indent="-342900" algn="just">
              <a:buFont typeface="Wingdings" panose="05000000000000000000" pitchFamily="2" charset="2"/>
              <a:buChar char="Ø"/>
              <a:tabLst>
                <a:tab pos="1608138" algn="l"/>
              </a:tabLst>
            </a:pPr>
            <a:r>
              <a:rPr lang="en-US" sz="1400" b="1" dirty="0">
                <a:latin typeface="Times New Roman" panose="02020603050405020304" pitchFamily="18" charset="0"/>
                <a:cs typeface="Times New Roman" panose="02020603050405020304" pitchFamily="18" charset="0"/>
              </a:rPr>
              <a:t> Section 5 </a:t>
            </a:r>
          </a:p>
          <a:p>
            <a:pPr marL="342900" indent="-342900" algn="just">
              <a:buFont typeface="Wingdings" panose="05000000000000000000" pitchFamily="2" charset="2"/>
              <a:buChar char="Ø"/>
              <a:tabLst>
                <a:tab pos="1608138" algn="l"/>
              </a:tabLst>
            </a:pPr>
            <a:endParaRPr lang="en-US" b="1"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tabLst>
                <a:tab pos="1608138" algn="l"/>
              </a:tabLst>
            </a:pPr>
            <a:endParaRPr lang="en-US" b="1"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tabLst>
                <a:tab pos="1608138" algn="l"/>
              </a:tabLst>
            </a:pPr>
            <a:endParaRPr lang="en-US" b="1" dirty="0">
              <a:latin typeface="Times New Roman" panose="02020603050405020304" pitchFamily="18" charset="0"/>
              <a:cs typeface="Times New Roman" panose="02020603050405020304" pitchFamily="18" charset="0"/>
            </a:endParaRPr>
          </a:p>
          <a:p>
            <a:pPr algn="just">
              <a:tabLst>
                <a:tab pos="1608138" algn="l"/>
              </a:tabLst>
            </a:pPr>
            <a:endParaRPr lang="en-US" sz="2400" b="1" dirty="0">
              <a:latin typeface="Times New Roman" panose="02020603050405020304" pitchFamily="18" charset="0"/>
              <a:cs typeface="Times New Roman" panose="02020603050405020304" pitchFamily="18" charset="0"/>
            </a:endParaRPr>
          </a:p>
          <a:p>
            <a:pPr algn="just">
              <a:tabLst>
                <a:tab pos="1608138" algn="l"/>
              </a:tabLst>
            </a:pPr>
            <a:endParaRPr lang="en-US" sz="2400" b="1" dirty="0">
              <a:latin typeface="Times New Roman" panose="02020603050405020304" pitchFamily="18" charset="0"/>
              <a:cs typeface="Times New Roman" panose="02020603050405020304" pitchFamily="18" charset="0"/>
            </a:endParaRPr>
          </a:p>
          <a:p>
            <a:pPr algn="just">
              <a:tabLst>
                <a:tab pos="1608138" algn="l"/>
              </a:tabLst>
            </a:pPr>
            <a:endParaRPr lang="en-US" sz="2400" b="1" dirty="0">
              <a:latin typeface="Times New Roman" panose="02020603050405020304" pitchFamily="18" charset="0"/>
              <a:cs typeface="Times New Roman" panose="02020603050405020304" pitchFamily="18" charset="0"/>
            </a:endParaRPr>
          </a:p>
          <a:p>
            <a:pPr algn="just">
              <a:tabLst>
                <a:tab pos="1608138" algn="l"/>
              </a:tabLst>
            </a:pPr>
            <a:endParaRPr lang="en-US" sz="2400" b="1" dirty="0">
              <a:latin typeface="Times New Roman" panose="02020603050405020304" pitchFamily="18" charset="0"/>
              <a:cs typeface="Times New Roman" panose="02020603050405020304" pitchFamily="18" charset="0"/>
            </a:endParaRPr>
          </a:p>
          <a:p>
            <a:pPr algn="just">
              <a:tabLst>
                <a:tab pos="1608138" algn="l"/>
              </a:tabLst>
            </a:pPr>
            <a:endParaRPr lang="en-US" sz="2400" b="1" dirty="0">
              <a:latin typeface="Times New Roman" panose="02020603050405020304" pitchFamily="18" charset="0"/>
              <a:cs typeface="Times New Roman" panose="02020603050405020304" pitchFamily="18" charset="0"/>
            </a:endParaRPr>
          </a:p>
          <a:p>
            <a:pPr algn="just">
              <a:tabLst>
                <a:tab pos="1608138" algn="l"/>
              </a:tabLst>
            </a:pPr>
            <a:endParaRPr lang="en-US" sz="2400" b="1" dirty="0">
              <a:latin typeface="Times New Roman" panose="02020603050405020304" pitchFamily="18" charset="0"/>
              <a:cs typeface="Times New Roman" panose="02020603050405020304" pitchFamily="18" charset="0"/>
            </a:endParaRPr>
          </a:p>
          <a:p>
            <a:pPr algn="just">
              <a:tabLst>
                <a:tab pos="1608138" algn="l"/>
              </a:tabLst>
            </a:pPr>
            <a:endParaRPr lang="en-US" sz="2400" b="1" dirty="0">
              <a:latin typeface="Times New Roman" panose="02020603050405020304" pitchFamily="18" charset="0"/>
              <a:cs typeface="Times New Roman" panose="02020603050405020304" pitchFamily="18" charset="0"/>
            </a:endParaRPr>
          </a:p>
          <a:p>
            <a:pPr algn="just">
              <a:tabLst>
                <a:tab pos="1608138" algn="l"/>
              </a:tabLst>
            </a:pPr>
            <a:endParaRPr lang="en-US" sz="2400" b="1" dirty="0">
              <a:latin typeface="Times New Roman" panose="02020603050405020304" pitchFamily="18" charset="0"/>
              <a:cs typeface="Times New Roman" panose="02020603050405020304" pitchFamily="18" charset="0"/>
            </a:endParaRPr>
          </a:p>
          <a:p>
            <a:pPr algn="just">
              <a:tabLst>
                <a:tab pos="1608138" algn="l"/>
              </a:tabLst>
            </a:pPr>
            <a:endParaRPr lang="en-US" sz="2400" b="1" dirty="0"/>
          </a:p>
        </p:txBody>
      </p:sp>
      <p:pic>
        <p:nvPicPr>
          <p:cNvPr id="13" name="Picture 12">
            <a:extLst>
              <a:ext uri="{FF2B5EF4-FFF2-40B4-BE49-F238E27FC236}">
                <a16:creationId xmlns:a16="http://schemas.microsoft.com/office/drawing/2014/main" id="{3C84E6A9-F4F7-F7AC-01E8-239D0CD6AF50}"/>
              </a:ext>
            </a:extLst>
          </p:cNvPr>
          <p:cNvPicPr>
            <a:picLocks noChangeAspect="1"/>
          </p:cNvPicPr>
          <p:nvPr/>
        </p:nvPicPr>
        <p:blipFill>
          <a:blip r:embed="rId2"/>
          <a:stretch>
            <a:fillRect/>
          </a:stretch>
        </p:blipFill>
        <p:spPr>
          <a:xfrm>
            <a:off x="1130046" y="1447800"/>
            <a:ext cx="6914388" cy="4438218"/>
          </a:xfrm>
          <a:prstGeom prst="rect">
            <a:avLst/>
          </a:prstGeom>
        </p:spPr>
      </p:pic>
    </p:spTree>
    <p:extLst>
      <p:ext uri="{BB962C8B-B14F-4D97-AF65-F5344CB8AC3E}">
        <p14:creationId xmlns:p14="http://schemas.microsoft.com/office/powerpoint/2010/main" val="3374332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16632"/>
            <a:ext cx="8928992" cy="6624736"/>
          </a:xfrm>
        </p:spPr>
        <p:style>
          <a:lnRef idx="2">
            <a:schemeClr val="accent1"/>
          </a:lnRef>
          <a:fillRef idx="1">
            <a:schemeClr val="lt1"/>
          </a:fillRef>
          <a:effectRef idx="0">
            <a:schemeClr val="accent1"/>
          </a:effectRef>
          <a:fontRef idx="minor">
            <a:schemeClr val="dk1"/>
          </a:fontRef>
        </p:style>
        <p:txBody>
          <a:bodyPr anchor="t"/>
          <a:lstStyle/>
          <a:p>
            <a:pPr algn="just"/>
            <a:endParaRPr lang="en-US" dirty="0">
              <a:ln>
                <a:solidFill>
                  <a:schemeClr val="bg1"/>
                </a:solidFill>
              </a:ln>
            </a:endParaRPr>
          </a:p>
        </p:txBody>
      </p:sp>
      <p:sp>
        <p:nvSpPr>
          <p:cNvPr id="4" name="Rectangle 3"/>
          <p:cNvSpPr/>
          <p:nvPr/>
        </p:nvSpPr>
        <p:spPr>
          <a:xfrm>
            <a:off x="194752" y="260648"/>
            <a:ext cx="8784976" cy="6495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i="0" u="none" strike="noStrike" spc="300" dirty="0">
                <a:solidFill>
                  <a:schemeClr val="bg1"/>
                </a:solidFill>
                <a:effectLst/>
                <a:latin typeface="Arial Narrow" panose="020B0606020202030204" pitchFamily="34" charset="0"/>
              </a:rPr>
              <a:t>Taxation of Royalties and Fees for Technical Services including TDS under Section 195-I T ACT </a:t>
            </a:r>
            <a:endParaRPr lang="en-US" sz="2000" b="1" dirty="0">
              <a:solidFill>
                <a:schemeClr val="bg1"/>
              </a:solidFill>
              <a:latin typeface="Arial Narrow" panose="020B0606020202030204" pitchFamily="34" charset="0"/>
            </a:endParaRPr>
          </a:p>
        </p:txBody>
      </p:sp>
      <p:sp>
        <p:nvSpPr>
          <p:cNvPr id="7" name="Rounded Rectangle 6"/>
          <p:cNvSpPr/>
          <p:nvPr/>
        </p:nvSpPr>
        <p:spPr>
          <a:xfrm>
            <a:off x="179512" y="6093296"/>
            <a:ext cx="8784976" cy="50405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b="1" dirty="0">
                <a:solidFill>
                  <a:srgbClr val="002060"/>
                </a:solidFill>
              </a:rPr>
              <a:t>CA </a:t>
            </a:r>
            <a:r>
              <a:rPr lang="en-US" b="1" dirty="0" err="1">
                <a:solidFill>
                  <a:srgbClr val="002060"/>
                </a:solidFill>
              </a:rPr>
              <a:t>Pradip</a:t>
            </a:r>
            <a:r>
              <a:rPr lang="en-US" b="1" dirty="0">
                <a:solidFill>
                  <a:srgbClr val="002060"/>
                </a:solidFill>
              </a:rPr>
              <a:t> K. Modi</a:t>
            </a:r>
          </a:p>
        </p:txBody>
      </p:sp>
      <p:sp>
        <p:nvSpPr>
          <p:cNvPr id="3" name="Slide Number Placeholder 2"/>
          <p:cNvSpPr>
            <a:spLocks noGrp="1"/>
          </p:cNvSpPr>
          <p:nvPr>
            <p:ph type="sldNum" sz="quarter" idx="12"/>
          </p:nvPr>
        </p:nvSpPr>
        <p:spPr>
          <a:xfrm>
            <a:off x="8460432" y="6165304"/>
            <a:ext cx="360040" cy="365125"/>
          </a:xfrm>
        </p:spPr>
        <p:txBody>
          <a:bodyPr/>
          <a:lstStyle/>
          <a:p>
            <a:fld id="{7F0169AE-EAA4-4861-8157-74D56151B078}" type="slidenum">
              <a:rPr lang="en-US" sz="2000" b="1" smtClean="0">
                <a:solidFill>
                  <a:srgbClr val="002060"/>
                </a:solidFill>
              </a:rPr>
              <a:pPr/>
              <a:t>9</a:t>
            </a:fld>
            <a:endParaRPr lang="en-US" sz="2000" b="1" dirty="0">
              <a:solidFill>
                <a:srgbClr val="002060"/>
              </a:solidFill>
            </a:endParaRPr>
          </a:p>
        </p:txBody>
      </p:sp>
      <p:sp>
        <p:nvSpPr>
          <p:cNvPr id="5" name="TextBox 4"/>
          <p:cNvSpPr txBox="1"/>
          <p:nvPr/>
        </p:nvSpPr>
        <p:spPr>
          <a:xfrm>
            <a:off x="302764" y="1006600"/>
            <a:ext cx="8517708" cy="4801314"/>
          </a:xfrm>
          <a:prstGeom prst="rect">
            <a:avLst/>
          </a:prstGeom>
          <a:noFill/>
        </p:spPr>
        <p:txBody>
          <a:bodyPr wrap="square" rtlCol="0">
            <a:spAutoFit/>
          </a:bodyPr>
          <a:lstStyle/>
          <a:p>
            <a:pPr marL="342900" indent="-342900" algn="just">
              <a:buFont typeface="Arial" panose="020B0604020202020204" pitchFamily="34" charset="0"/>
              <a:buChar char="•"/>
              <a:tabLst>
                <a:tab pos="1608138" algn="l"/>
              </a:tabLst>
            </a:pPr>
            <a:r>
              <a:rPr lang="en-US" sz="1400" b="1" dirty="0">
                <a:latin typeface="Times New Roman" panose="02020603050405020304" pitchFamily="18" charset="0"/>
                <a:cs typeface="Times New Roman" panose="02020603050405020304" pitchFamily="18" charset="0"/>
              </a:rPr>
              <a:t>Chapter II (Section 4 -9B)</a:t>
            </a:r>
          </a:p>
          <a:p>
            <a:pPr marL="342900" indent="-342900" algn="just">
              <a:buFont typeface="Wingdings" panose="05000000000000000000" pitchFamily="2" charset="2"/>
              <a:buChar char="Ø"/>
              <a:tabLst>
                <a:tab pos="1608138" algn="l"/>
              </a:tabLst>
            </a:pPr>
            <a:r>
              <a:rPr lang="en-US" sz="1400" b="1" dirty="0">
                <a:latin typeface="Times New Roman" panose="02020603050405020304" pitchFamily="18" charset="0"/>
                <a:cs typeface="Times New Roman" panose="02020603050405020304" pitchFamily="18" charset="0"/>
              </a:rPr>
              <a:t>Section 9 </a:t>
            </a:r>
          </a:p>
          <a:p>
            <a:pPr marL="342900" indent="-342900" algn="just">
              <a:buFont typeface="Wingdings" panose="05000000000000000000" pitchFamily="2" charset="2"/>
              <a:buChar char="Ø"/>
              <a:tabLst>
                <a:tab pos="1608138" algn="l"/>
              </a:tabLst>
            </a:pPr>
            <a:endParaRPr lang="en-US" b="1"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tabLst>
                <a:tab pos="1608138" algn="l"/>
              </a:tabLst>
            </a:pPr>
            <a:endParaRPr lang="en-US" b="1"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tabLst>
                <a:tab pos="1608138" algn="l"/>
              </a:tabLst>
            </a:pPr>
            <a:endParaRPr lang="en-US" b="1" dirty="0">
              <a:latin typeface="Times New Roman" panose="02020603050405020304" pitchFamily="18" charset="0"/>
              <a:cs typeface="Times New Roman" panose="02020603050405020304" pitchFamily="18" charset="0"/>
            </a:endParaRPr>
          </a:p>
          <a:p>
            <a:pPr algn="just">
              <a:tabLst>
                <a:tab pos="1608138" algn="l"/>
              </a:tabLst>
            </a:pPr>
            <a:endParaRPr lang="en-US" sz="2400" b="1" dirty="0">
              <a:latin typeface="Times New Roman" panose="02020603050405020304" pitchFamily="18" charset="0"/>
              <a:cs typeface="Times New Roman" panose="02020603050405020304" pitchFamily="18" charset="0"/>
            </a:endParaRPr>
          </a:p>
          <a:p>
            <a:pPr algn="just">
              <a:tabLst>
                <a:tab pos="1608138" algn="l"/>
              </a:tabLst>
            </a:pPr>
            <a:endParaRPr lang="en-US" sz="2400" b="1" dirty="0">
              <a:latin typeface="Times New Roman" panose="02020603050405020304" pitchFamily="18" charset="0"/>
              <a:cs typeface="Times New Roman" panose="02020603050405020304" pitchFamily="18" charset="0"/>
            </a:endParaRPr>
          </a:p>
          <a:p>
            <a:pPr algn="just">
              <a:tabLst>
                <a:tab pos="1608138" algn="l"/>
              </a:tabLst>
            </a:pPr>
            <a:endParaRPr lang="en-US" sz="2400" b="1" dirty="0">
              <a:latin typeface="Times New Roman" panose="02020603050405020304" pitchFamily="18" charset="0"/>
              <a:cs typeface="Times New Roman" panose="02020603050405020304" pitchFamily="18" charset="0"/>
            </a:endParaRPr>
          </a:p>
          <a:p>
            <a:pPr algn="just">
              <a:tabLst>
                <a:tab pos="1608138" algn="l"/>
              </a:tabLst>
            </a:pPr>
            <a:endParaRPr lang="en-US" sz="2400" b="1" dirty="0">
              <a:latin typeface="Times New Roman" panose="02020603050405020304" pitchFamily="18" charset="0"/>
              <a:cs typeface="Times New Roman" panose="02020603050405020304" pitchFamily="18" charset="0"/>
            </a:endParaRPr>
          </a:p>
          <a:p>
            <a:pPr algn="just">
              <a:tabLst>
                <a:tab pos="1608138" algn="l"/>
              </a:tabLst>
            </a:pPr>
            <a:endParaRPr lang="en-US" sz="2400" b="1" dirty="0">
              <a:latin typeface="Times New Roman" panose="02020603050405020304" pitchFamily="18" charset="0"/>
              <a:cs typeface="Times New Roman" panose="02020603050405020304" pitchFamily="18" charset="0"/>
            </a:endParaRPr>
          </a:p>
          <a:p>
            <a:pPr algn="just">
              <a:tabLst>
                <a:tab pos="1608138" algn="l"/>
              </a:tabLst>
            </a:pPr>
            <a:endParaRPr lang="en-US" sz="2400" b="1" dirty="0">
              <a:latin typeface="Times New Roman" panose="02020603050405020304" pitchFamily="18" charset="0"/>
              <a:cs typeface="Times New Roman" panose="02020603050405020304" pitchFamily="18" charset="0"/>
            </a:endParaRPr>
          </a:p>
          <a:p>
            <a:pPr algn="just">
              <a:tabLst>
                <a:tab pos="1608138" algn="l"/>
              </a:tabLst>
            </a:pPr>
            <a:endParaRPr lang="en-US" sz="2400" b="1" dirty="0">
              <a:latin typeface="Times New Roman" panose="02020603050405020304" pitchFamily="18" charset="0"/>
              <a:cs typeface="Times New Roman" panose="02020603050405020304" pitchFamily="18" charset="0"/>
            </a:endParaRPr>
          </a:p>
          <a:p>
            <a:pPr algn="just">
              <a:tabLst>
                <a:tab pos="1608138" algn="l"/>
              </a:tabLst>
            </a:pPr>
            <a:endParaRPr lang="en-US" sz="2400" b="1" dirty="0">
              <a:latin typeface="Times New Roman" panose="02020603050405020304" pitchFamily="18" charset="0"/>
              <a:cs typeface="Times New Roman" panose="02020603050405020304" pitchFamily="18" charset="0"/>
            </a:endParaRPr>
          </a:p>
          <a:p>
            <a:pPr algn="just">
              <a:tabLst>
                <a:tab pos="1608138" algn="l"/>
              </a:tabLst>
            </a:pPr>
            <a:endParaRPr lang="en-US" sz="2400" b="1" dirty="0"/>
          </a:p>
        </p:txBody>
      </p:sp>
      <p:pic>
        <p:nvPicPr>
          <p:cNvPr id="8" name="Picture 7">
            <a:extLst>
              <a:ext uri="{FF2B5EF4-FFF2-40B4-BE49-F238E27FC236}">
                <a16:creationId xmlns:a16="http://schemas.microsoft.com/office/drawing/2014/main" id="{ABFFB684-045B-6605-5FF6-7D6DD67D3D31}"/>
              </a:ext>
            </a:extLst>
          </p:cNvPr>
          <p:cNvPicPr>
            <a:picLocks noChangeAspect="1"/>
          </p:cNvPicPr>
          <p:nvPr/>
        </p:nvPicPr>
        <p:blipFill>
          <a:blip r:embed="rId2"/>
          <a:stretch>
            <a:fillRect/>
          </a:stretch>
        </p:blipFill>
        <p:spPr>
          <a:xfrm>
            <a:off x="1347787" y="1565150"/>
            <a:ext cx="6448425" cy="4286250"/>
          </a:xfrm>
          <a:prstGeom prst="rect">
            <a:avLst/>
          </a:prstGeom>
        </p:spPr>
      </p:pic>
    </p:spTree>
    <p:extLst>
      <p:ext uri="{BB962C8B-B14F-4D97-AF65-F5344CB8AC3E}">
        <p14:creationId xmlns:p14="http://schemas.microsoft.com/office/powerpoint/2010/main" val="9868752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769</TotalTime>
  <Words>3354</Words>
  <Application>Microsoft Office PowerPoint</Application>
  <PresentationFormat>On-screen Show (4:3)</PresentationFormat>
  <Paragraphs>801</Paragraphs>
  <Slides>67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67</vt:i4>
      </vt:variant>
    </vt:vector>
  </HeadingPairs>
  <TitlesOfParts>
    <vt:vector size="74" baseType="lpstr">
      <vt:lpstr>Arial</vt:lpstr>
      <vt:lpstr>Arial Narrow</vt:lpstr>
      <vt:lpstr>Calibri</vt:lpstr>
      <vt:lpstr>Courier New</vt:lpstr>
      <vt:lpstr>Times New Roman</vt:lpstr>
      <vt:lpstr>Wingdings</vt:lpstr>
      <vt:lpstr>Office Theme</vt:lpstr>
      <vt:lpstr> Taxation of Royalties and Fees for Technical Services including TDS under Section 195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Section Particulars                       </vt:lpstr>
      <vt:lpstr>   MLI  1 Article 7 of MLI (Principal Purpose test)  No benefit of DTAA if one of the main purpose of transaction is to obtain DTAA benefit  2 Article 12 of MLI (Commissionaire arrangements) Agent shall constitute PE if he plays a principal role in conclusion of contract Agent is not independent if his activities are wholly or almost wholly on behalf of enterprise or CRE  3 Article 13 of MLI (Specific Activity exemption) Preparatory and auxiliary benefit for PE is not available if each activity is not P&amp;A Activities of CRE in State to be considered   </vt:lpstr>
      <vt:lpstr>   </vt:lpstr>
      <vt:lpstr>   </vt:lpstr>
      <vt:lpstr>                 Whether surcharge &amp; education cess to be added to DTAA rates                     Sunil Vs Motiani 33 Taxmann.com  252 (Mum)                Whether in case of payment to be remitted for Royalty and FTS, relaxation from deduction of                tax at higher rate under section 206AA, In case of non-residents not having PAN                         Refer Rule 37 BC                 Whether grossing up at s.206AA rate or at Rate in force  Bosch Ltd 28 Taxmann.com  228                      Read with Air India 153 Tm 181.                  Whether DTAA prevails over s.206AA                      Air India Ltd. 153 Taxmann.com  181 (SC).                  Where rate of exchange on date of remittance differs from exchange rate on date of credit,                 whether TDS to be deducted on exchange rate difference?                      Sandvik  Asia Ltd. 49 507 554  (Pune)  </vt:lpstr>
      <vt:lpstr>     Whether nil certificate possible u/s 195(2)     Manglore Refinery &amp; Petro chemicals 113 ITD 85  Time limit for passing order u/s 195(2)      Under Citizen Charter 2010, time limit 1 month  Appeal against order u/s 195(2) –s.248        Bangalore International Airport – 257 Taxmann 148 (kar)  Can order u/s 195(2) be revised by CIT u/s 263?        BCCI 97 TTJ  751 (Mum)  Can contrary stand to order u/s 195(2) be taken in assessment proceedings?        Elbee Services P Ltd  247 ITR  109  What is time limit to get approval u/s 197 of Income tax act for lower deduction of tax          Instruction – 1 dated 15.1.2014</vt:lpstr>
      <vt:lpstr>   Section 195 –Refund of Excess TDS or u/s 10(6A) Income -  188 ITR  749       Circular 7 dt 23.10.2007, Circular No : 11 dt 26.4.2016, Tata Chemical  363  ITR 658        Universal cables  420 ITR 111 (SC)  Whether remuneration paid to Non Resident partner is subject to TDS u/s 195         Chunilal Mehta 6 ITR 521  Whether TDS to be made on  payment  basis to NR is possible         Inzi Control India  Ltd – 101 Taxmann.com  112 Read with Rule 26  If treaty benefits are claimed, whether explanation to the section can override provisions        Lufthansa Cargo India 375 ITR 85 (Del)  Whether treaty benefit should be denied if TRC is not furnished?         Skaps Ind India P Ltd 94  Taxmann.com 448  How to determine residential status of Non Resident when payment is to be made in the beginning of the year        Previous year Residential Status. </vt:lpstr>
      <vt:lpstr>                                                                   OVERVIEW OF SECTION 9   </vt:lpstr>
      <vt:lpstr>dd</vt:lpstr>
      <vt:lpstr> •  Managerial  Service :  “Ordinarily the managerial services mean managing the affairs by laying down certain policies, standards and procedures and then evaluating the actual performance in the light of the procedures so laid down.”   Technical :  Technical service’ is not to be construed in the abstract and general sense but in the narrower sense as circumscribed by the expressions ‘managerial service’ and ‘consultancy service’, the expression ‘technical service’ would have reference to only technical service rendered by a human ,and Interconnect services regarded as not involving human intervention; services not regarded as technical  </vt:lpstr>
      <vt:lpstr>  Consultancy  Dictionary meaning  The act of asking the advice or opinion of someone (such as lawyer)”  “…. seek from a presumably qualified personal or an advice, opinion, etc.”  What is difference between IPS (Independent Professional Services) and FTS (Fees for technical Services)   What is difference between FIS (Fees for included Service) and FTS   How to deal taxability for FTS in absence of  FTS  article in treaty   </vt:lpstr>
      <vt:lpstr> </vt:lpstr>
      <vt:lpstr> </vt:lpstr>
      <vt:lpstr> </vt:lpstr>
      <vt:lpstr> </vt:lpstr>
      <vt:lpstr> </vt:lpstr>
      <vt:lpstr> </vt:lpstr>
      <vt:lpstr> </vt:lpstr>
      <vt:lpstr> </vt:lpstr>
      <vt:lpstr> </vt:lpstr>
      <vt:lpstr> </vt:lpstr>
      <vt:lpstr> </vt:lpstr>
      <vt:lpstr> </vt:lpstr>
      <vt:lpstr> </vt:lpstr>
      <vt:lpstr> </vt:lpstr>
      <vt:lpstr> </vt:lpstr>
      <vt:lpstr>  Thank you   CA Pradip Modi +91 98240 14310  www.pkmodi.com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pradip modi</cp:lastModifiedBy>
  <cp:revision>37</cp:revision>
  <cp:lastPrinted>2024-05-22T08:21:03Z</cp:lastPrinted>
  <dcterms:created xsi:type="dcterms:W3CDTF">2017-02-25T06:20:41Z</dcterms:created>
  <dcterms:modified xsi:type="dcterms:W3CDTF">2024-05-22T13:52:19Z</dcterms:modified>
</cp:coreProperties>
</file>